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rts/chart21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charts/chart22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charts/chart23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charts/chart24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charts/chart25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charts/chart26.xml" ContentType="application/vnd.openxmlformats-officedocument.drawingml.chart+xml"/>
  <Override PartName="/ppt/charts/style26.xml" ContentType="application/vnd.ms-office.chartstyle+xml"/>
  <Override PartName="/ppt/charts/colors26.xml" ContentType="application/vnd.ms-office.chartcolorstyle+xml"/>
  <Override PartName="/ppt/drawings/drawing1.xml" ContentType="application/vnd.openxmlformats-officedocument.drawingml.chartshapes+xml"/>
  <Override PartName="/ppt/charts/chart27.xml" ContentType="application/vnd.openxmlformats-officedocument.drawingml.chart+xml"/>
  <Override PartName="/ppt/charts/style27.xml" ContentType="application/vnd.ms-office.chartstyle+xml"/>
  <Override PartName="/ppt/charts/colors27.xml" ContentType="application/vnd.ms-office.chartcolorstyle+xml"/>
  <Override PartName="/ppt/charts/chart28.xml" ContentType="application/vnd.openxmlformats-officedocument.drawingml.chart+xml"/>
  <Override PartName="/ppt/charts/style28.xml" ContentType="application/vnd.ms-office.chartstyle+xml"/>
  <Override PartName="/ppt/charts/colors28.xml" ContentType="application/vnd.ms-office.chartcolorstyle+xml"/>
  <Override PartName="/ppt/charts/chart29.xml" ContentType="application/vnd.openxmlformats-officedocument.drawingml.chart+xml"/>
  <Override PartName="/ppt/charts/style29.xml" ContentType="application/vnd.ms-office.chartstyle+xml"/>
  <Override PartName="/ppt/charts/colors29.xml" ContentType="application/vnd.ms-office.chartcolorstyle+xml"/>
  <Override PartName="/ppt/charts/chart30.xml" ContentType="application/vnd.openxmlformats-officedocument.drawingml.chart+xml"/>
  <Override PartName="/ppt/charts/style30.xml" ContentType="application/vnd.ms-office.chartstyle+xml"/>
  <Override PartName="/ppt/charts/colors30.xml" ContentType="application/vnd.ms-office.chartcolorstyle+xml"/>
  <Override PartName="/ppt/charts/chart31.xml" ContentType="application/vnd.openxmlformats-officedocument.drawingml.chart+xml"/>
  <Override PartName="/ppt/charts/style31.xml" ContentType="application/vnd.ms-office.chartstyle+xml"/>
  <Override PartName="/ppt/charts/colors31.xml" ContentType="application/vnd.ms-office.chartcolorstyle+xml"/>
  <Override PartName="/ppt/charts/chart32.xml" ContentType="application/vnd.openxmlformats-officedocument.drawingml.chart+xml"/>
  <Override PartName="/ppt/charts/style32.xml" ContentType="application/vnd.ms-office.chartstyle+xml"/>
  <Override PartName="/ppt/charts/colors32.xml" ContentType="application/vnd.ms-office.chartcolorstyle+xml"/>
  <Override PartName="/ppt/charts/chart33.xml" ContentType="application/vnd.openxmlformats-officedocument.drawingml.chart+xml"/>
  <Override PartName="/ppt/charts/style33.xml" ContentType="application/vnd.ms-office.chartstyle+xml"/>
  <Override PartName="/ppt/charts/colors33.xml" ContentType="application/vnd.ms-office.chartcolorstyle+xml"/>
  <Override PartName="/ppt/charts/chart34.xml" ContentType="application/vnd.openxmlformats-officedocument.drawingml.chart+xml"/>
  <Override PartName="/ppt/charts/style34.xml" ContentType="application/vnd.ms-office.chartstyle+xml"/>
  <Override PartName="/ppt/charts/colors34.xml" ContentType="application/vnd.ms-office.chartcolorstyle+xml"/>
  <Override PartName="/ppt/charts/chart35.xml" ContentType="application/vnd.openxmlformats-officedocument.drawingml.chart+xml"/>
  <Override PartName="/ppt/charts/style35.xml" ContentType="application/vnd.ms-office.chartstyle+xml"/>
  <Override PartName="/ppt/charts/colors35.xml" ContentType="application/vnd.ms-office.chartcolorstyle+xml"/>
  <Override PartName="/ppt/charts/chart36.xml" ContentType="application/vnd.openxmlformats-officedocument.drawingml.chart+xml"/>
  <Override PartName="/ppt/charts/style36.xml" ContentType="application/vnd.ms-office.chartstyle+xml"/>
  <Override PartName="/ppt/charts/colors36.xml" ContentType="application/vnd.ms-office.chartcolorstyle+xml"/>
  <Override PartName="/ppt/charts/chart37.xml" ContentType="application/vnd.openxmlformats-officedocument.drawingml.chart+xml"/>
  <Override PartName="/ppt/charts/style37.xml" ContentType="application/vnd.ms-office.chartstyle+xml"/>
  <Override PartName="/ppt/charts/colors37.xml" ContentType="application/vnd.ms-office.chartcolorstyle+xml"/>
  <Override PartName="/ppt/charts/chart38.xml" ContentType="application/vnd.openxmlformats-officedocument.drawingml.chart+xml"/>
  <Override PartName="/ppt/charts/style38.xml" ContentType="application/vnd.ms-office.chartstyle+xml"/>
  <Override PartName="/ppt/charts/colors38.xml" ContentType="application/vnd.ms-office.chartcolorstyle+xml"/>
  <Override PartName="/ppt/charts/chart39.xml" ContentType="application/vnd.openxmlformats-officedocument.drawingml.chart+xml"/>
  <Override PartName="/ppt/charts/style39.xml" ContentType="application/vnd.ms-office.chartstyle+xml"/>
  <Override PartName="/ppt/charts/colors39.xml" ContentType="application/vnd.ms-office.chartcolorstyle+xml"/>
  <Override PartName="/ppt/charts/chart40.xml" ContentType="application/vnd.openxmlformats-officedocument.drawingml.chart+xml"/>
  <Override PartName="/ppt/charts/style40.xml" ContentType="application/vnd.ms-office.chartstyle+xml"/>
  <Override PartName="/ppt/charts/colors40.xml" ContentType="application/vnd.ms-office.chartcolorstyle+xml"/>
  <Override PartName="/ppt/charts/chart41.xml" ContentType="application/vnd.openxmlformats-officedocument.drawingml.chart+xml"/>
  <Override PartName="/ppt/charts/style41.xml" ContentType="application/vnd.ms-office.chartstyle+xml"/>
  <Override PartName="/ppt/charts/colors41.xml" ContentType="application/vnd.ms-office.chartcolorstyle+xml"/>
  <Override PartName="/ppt/charts/chart42.xml" ContentType="application/vnd.openxmlformats-officedocument.drawingml.chart+xml"/>
  <Override PartName="/ppt/charts/style42.xml" ContentType="application/vnd.ms-office.chartstyle+xml"/>
  <Override PartName="/ppt/charts/colors42.xml" ContentType="application/vnd.ms-office.chartcolorstyle+xml"/>
  <Override PartName="/ppt/charts/chart43.xml" ContentType="application/vnd.openxmlformats-officedocument.drawingml.chart+xml"/>
  <Override PartName="/ppt/charts/style43.xml" ContentType="application/vnd.ms-office.chartstyle+xml"/>
  <Override PartName="/ppt/charts/colors43.xml" ContentType="application/vnd.ms-office.chartcolorstyle+xml"/>
  <Override PartName="/ppt/charts/chart44.xml" ContentType="application/vnd.openxmlformats-officedocument.drawingml.chart+xml"/>
  <Override PartName="/ppt/charts/style44.xml" ContentType="application/vnd.ms-office.chartstyle+xml"/>
  <Override PartName="/ppt/charts/colors44.xml" ContentType="application/vnd.ms-office.chartcolorstyle+xml"/>
  <Override PartName="/ppt/charts/chart45.xml" ContentType="application/vnd.openxmlformats-officedocument.drawingml.chart+xml"/>
  <Override PartName="/ppt/charts/style45.xml" ContentType="application/vnd.ms-office.chartstyle+xml"/>
  <Override PartName="/ppt/charts/colors45.xml" ContentType="application/vnd.ms-office.chartcolorstyle+xml"/>
  <Override PartName="/ppt/charts/chart46.xml" ContentType="application/vnd.openxmlformats-officedocument.drawingml.chart+xml"/>
  <Override PartName="/ppt/charts/style46.xml" ContentType="application/vnd.ms-office.chartstyle+xml"/>
  <Override PartName="/ppt/charts/colors46.xml" ContentType="application/vnd.ms-office.chartcolorstyle+xml"/>
  <Override PartName="/ppt/charts/chart47.xml" ContentType="application/vnd.openxmlformats-officedocument.drawingml.chart+xml"/>
  <Override PartName="/ppt/charts/style47.xml" ContentType="application/vnd.ms-office.chartstyle+xml"/>
  <Override PartName="/ppt/charts/colors47.xml" ContentType="application/vnd.ms-office.chartcolorstyle+xml"/>
  <Override PartName="/ppt/charts/chart48.xml" ContentType="application/vnd.openxmlformats-officedocument.drawingml.chart+xml"/>
  <Override PartName="/ppt/charts/style48.xml" ContentType="application/vnd.ms-office.chartstyle+xml"/>
  <Override PartName="/ppt/charts/colors48.xml" ContentType="application/vnd.ms-office.chartcolorstyle+xml"/>
  <Override PartName="/ppt/charts/chart49.xml" ContentType="application/vnd.openxmlformats-officedocument.drawingml.chart+xml"/>
  <Override PartName="/ppt/charts/style49.xml" ContentType="application/vnd.ms-office.chartstyle+xml"/>
  <Override PartName="/ppt/charts/colors49.xml" ContentType="application/vnd.ms-office.chartcolorstyle+xml"/>
  <Override PartName="/ppt/charts/chart50.xml" ContentType="application/vnd.openxmlformats-officedocument.drawingml.chart+xml"/>
  <Override PartName="/ppt/charts/style50.xml" ContentType="application/vnd.ms-office.chartstyle+xml"/>
  <Override PartName="/ppt/charts/colors50.xml" ContentType="application/vnd.ms-office.chartcolorstyle+xml"/>
  <Override PartName="/ppt/charts/chart51.xml" ContentType="application/vnd.openxmlformats-officedocument.drawingml.chart+xml"/>
  <Override PartName="/ppt/charts/style51.xml" ContentType="application/vnd.ms-office.chartstyle+xml"/>
  <Override PartName="/ppt/charts/colors51.xml" ContentType="application/vnd.ms-office.chartcolorstyle+xml"/>
  <Override PartName="/ppt/charts/chart52.xml" ContentType="application/vnd.openxmlformats-officedocument.drawingml.chart+xml"/>
  <Override PartName="/ppt/charts/style52.xml" ContentType="application/vnd.ms-office.chartstyle+xml"/>
  <Override PartName="/ppt/charts/colors52.xml" ContentType="application/vnd.ms-office.chartcolorstyle+xml"/>
  <Override PartName="/ppt/charts/chart53.xml" ContentType="application/vnd.openxmlformats-officedocument.drawingml.chart+xml"/>
  <Override PartName="/ppt/charts/style53.xml" ContentType="application/vnd.ms-office.chartstyle+xml"/>
  <Override PartName="/ppt/charts/colors53.xml" ContentType="application/vnd.ms-office.chartcolorstyle+xml"/>
  <Override PartName="/ppt/charts/chart54.xml" ContentType="application/vnd.openxmlformats-officedocument.drawingml.chart+xml"/>
  <Override PartName="/ppt/charts/style54.xml" ContentType="application/vnd.ms-office.chartstyle+xml"/>
  <Override PartName="/ppt/charts/colors54.xml" ContentType="application/vnd.ms-office.chartcolorstyle+xml"/>
  <Override PartName="/ppt/charts/chart55.xml" ContentType="application/vnd.openxmlformats-officedocument.drawingml.chart+xml"/>
  <Override PartName="/ppt/charts/style55.xml" ContentType="application/vnd.ms-office.chartstyle+xml"/>
  <Override PartName="/ppt/charts/colors55.xml" ContentType="application/vnd.ms-office.chartcolorstyle+xml"/>
  <Override PartName="/ppt/charts/chart56.xml" ContentType="application/vnd.openxmlformats-officedocument.drawingml.chart+xml"/>
  <Override PartName="/ppt/charts/style56.xml" ContentType="application/vnd.ms-office.chartstyle+xml"/>
  <Override PartName="/ppt/charts/colors56.xml" ContentType="application/vnd.ms-office.chartcolorstyle+xml"/>
  <Override PartName="/ppt/charts/chart57.xml" ContentType="application/vnd.openxmlformats-officedocument.drawingml.chart+xml"/>
  <Override PartName="/ppt/charts/style57.xml" ContentType="application/vnd.ms-office.chartstyle+xml"/>
  <Override PartName="/ppt/charts/colors57.xml" ContentType="application/vnd.ms-office.chartcolorstyle+xml"/>
  <Override PartName="/ppt/charts/chart58.xml" ContentType="application/vnd.openxmlformats-officedocument.drawingml.chart+xml"/>
  <Override PartName="/ppt/charts/style58.xml" ContentType="application/vnd.ms-office.chartstyle+xml"/>
  <Override PartName="/ppt/charts/colors58.xml" ContentType="application/vnd.ms-office.chartcolorstyle+xml"/>
  <Override PartName="/ppt/charts/chart59.xml" ContentType="application/vnd.openxmlformats-officedocument.drawingml.chart+xml"/>
  <Override PartName="/ppt/charts/style59.xml" ContentType="application/vnd.ms-office.chartstyle+xml"/>
  <Override PartName="/ppt/charts/colors59.xml" ContentType="application/vnd.ms-office.chartcolorstyle+xml"/>
  <Override PartName="/ppt/charts/chart60.xml" ContentType="application/vnd.openxmlformats-officedocument.drawingml.chart+xml"/>
  <Override PartName="/ppt/charts/style60.xml" ContentType="application/vnd.ms-office.chartstyle+xml"/>
  <Override PartName="/ppt/charts/colors60.xml" ContentType="application/vnd.ms-office.chartcolorstyle+xml"/>
  <Override PartName="/ppt/charts/chart61.xml" ContentType="application/vnd.openxmlformats-officedocument.drawingml.chart+xml"/>
  <Override PartName="/ppt/charts/style61.xml" ContentType="application/vnd.ms-office.chartstyle+xml"/>
  <Override PartName="/ppt/charts/colors61.xml" ContentType="application/vnd.ms-office.chartcolorstyle+xml"/>
  <Override PartName="/ppt/charts/chart62.xml" ContentType="application/vnd.openxmlformats-officedocument.drawingml.chart+xml"/>
  <Override PartName="/ppt/charts/style62.xml" ContentType="application/vnd.ms-office.chartstyle+xml"/>
  <Override PartName="/ppt/charts/colors62.xml" ContentType="application/vnd.ms-office.chartcolorstyle+xml"/>
  <Override PartName="/ppt/charts/chart63.xml" ContentType="application/vnd.openxmlformats-officedocument.drawingml.chart+xml"/>
  <Override PartName="/ppt/charts/style63.xml" ContentType="application/vnd.ms-office.chartstyle+xml"/>
  <Override PartName="/ppt/charts/colors63.xml" ContentType="application/vnd.ms-office.chartcolorstyle+xml"/>
  <Override PartName="/ppt/charts/chart64.xml" ContentType="application/vnd.openxmlformats-officedocument.drawingml.chart+xml"/>
  <Override PartName="/ppt/charts/style64.xml" ContentType="application/vnd.ms-office.chartstyle+xml"/>
  <Override PartName="/ppt/charts/colors64.xml" ContentType="application/vnd.ms-office.chartcolorstyle+xml"/>
  <Override PartName="/ppt/drawings/drawing2.xml" ContentType="application/vnd.openxmlformats-officedocument.drawingml.chartshapes+xml"/>
  <Override PartName="/ppt/charts/chart65.xml" ContentType="application/vnd.openxmlformats-officedocument.drawingml.chart+xml"/>
  <Override PartName="/ppt/charts/style65.xml" ContentType="application/vnd.ms-office.chartstyle+xml"/>
  <Override PartName="/ppt/charts/colors65.xml" ContentType="application/vnd.ms-office.chartcolorstyle+xml"/>
  <Override PartName="/ppt/charts/chart66.xml" ContentType="application/vnd.openxmlformats-officedocument.drawingml.chart+xml"/>
  <Override PartName="/ppt/charts/style66.xml" ContentType="application/vnd.ms-office.chartstyle+xml"/>
  <Override PartName="/ppt/charts/colors66.xml" ContentType="application/vnd.ms-office.chartcolorstyle+xml"/>
  <Override PartName="/ppt/charts/chart67.xml" ContentType="application/vnd.openxmlformats-officedocument.drawingml.chart+xml"/>
  <Override PartName="/ppt/charts/style67.xml" ContentType="application/vnd.ms-office.chartstyle+xml"/>
  <Override PartName="/ppt/charts/colors67.xml" ContentType="application/vnd.ms-office.chartcolorstyle+xml"/>
  <Override PartName="/ppt/charts/chart68.xml" ContentType="application/vnd.openxmlformats-officedocument.drawingml.chart+xml"/>
  <Override PartName="/ppt/charts/style68.xml" ContentType="application/vnd.ms-office.chartstyle+xml"/>
  <Override PartName="/ppt/charts/colors68.xml" ContentType="application/vnd.ms-office.chartcolorstyle+xml"/>
  <Override PartName="/ppt/charts/chart69.xml" ContentType="application/vnd.openxmlformats-officedocument.drawingml.chart+xml"/>
  <Override PartName="/ppt/charts/style69.xml" ContentType="application/vnd.ms-office.chartstyle+xml"/>
  <Override PartName="/ppt/charts/colors69.xml" ContentType="application/vnd.ms-office.chartcolorstyle+xml"/>
  <Override PartName="/ppt/charts/chart70.xml" ContentType="application/vnd.openxmlformats-officedocument.drawingml.chart+xml"/>
  <Override PartName="/ppt/charts/style70.xml" ContentType="application/vnd.ms-office.chartstyle+xml"/>
  <Override PartName="/ppt/charts/colors70.xml" ContentType="application/vnd.ms-office.chartcolorstyle+xml"/>
  <Override PartName="/ppt/charts/chart71.xml" ContentType="application/vnd.openxmlformats-officedocument.drawingml.chart+xml"/>
  <Override PartName="/ppt/charts/style71.xml" ContentType="application/vnd.ms-office.chartstyle+xml"/>
  <Override PartName="/ppt/charts/colors71.xml" ContentType="application/vnd.ms-office.chartcolorstyle+xml"/>
  <Override PartName="/ppt/charts/chart72.xml" ContentType="application/vnd.openxmlformats-officedocument.drawingml.chart+xml"/>
  <Override PartName="/ppt/charts/style72.xml" ContentType="application/vnd.ms-office.chartstyle+xml"/>
  <Override PartName="/ppt/charts/colors72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3" r:id="rId1"/>
    <p:sldMasterId id="2147483717" r:id="rId2"/>
    <p:sldMasterId id="2147483685" r:id="rId3"/>
  </p:sldMasterIdLst>
  <p:notesMasterIdLst>
    <p:notesMasterId r:id="rId38"/>
  </p:notesMasterIdLst>
  <p:sldIdLst>
    <p:sldId id="973" r:id="rId4"/>
    <p:sldId id="977" r:id="rId5"/>
    <p:sldId id="986" r:id="rId6"/>
    <p:sldId id="985" r:id="rId7"/>
    <p:sldId id="983" r:id="rId8"/>
    <p:sldId id="990" r:id="rId9"/>
    <p:sldId id="997" r:id="rId10"/>
    <p:sldId id="996" r:id="rId11"/>
    <p:sldId id="1003" r:id="rId12"/>
    <p:sldId id="1002" r:id="rId13"/>
    <p:sldId id="1004" r:id="rId14"/>
    <p:sldId id="1005" r:id="rId15"/>
    <p:sldId id="1021" r:id="rId16"/>
    <p:sldId id="1031" r:id="rId17"/>
    <p:sldId id="1032" r:id="rId18"/>
    <p:sldId id="1033" r:id="rId19"/>
    <p:sldId id="1034" r:id="rId20"/>
    <p:sldId id="1035" r:id="rId21"/>
    <p:sldId id="1036" r:id="rId22"/>
    <p:sldId id="1037" r:id="rId23"/>
    <p:sldId id="1038" r:id="rId24"/>
    <p:sldId id="1039" r:id="rId25"/>
    <p:sldId id="1040" r:id="rId26"/>
    <p:sldId id="1041" r:id="rId27"/>
    <p:sldId id="1015" r:id="rId28"/>
    <p:sldId id="1016" r:id="rId29"/>
    <p:sldId id="1017" r:id="rId30"/>
    <p:sldId id="1020" r:id="rId31"/>
    <p:sldId id="1018" r:id="rId32"/>
    <p:sldId id="1019" r:id="rId33"/>
    <p:sldId id="995" r:id="rId34"/>
    <p:sldId id="1030" r:id="rId35"/>
    <p:sldId id="1024" r:id="rId36"/>
    <p:sldId id="967" r:id="rId37"/>
  </p:sldIdLst>
  <p:sldSz cx="13004800" cy="9753600"/>
  <p:notesSz cx="6797675" cy="9926638"/>
  <p:defaultTextStyle>
    <a:lvl1pPr algn="ctr" defTabSz="584080">
      <a:defRPr sz="3600">
        <a:latin typeface="+mn-lt"/>
        <a:ea typeface="+mn-ea"/>
        <a:cs typeface="+mn-cs"/>
        <a:sym typeface="Helvetica Light"/>
      </a:defRPr>
    </a:lvl1pPr>
    <a:lvl2pPr indent="228553" algn="ctr" defTabSz="584080">
      <a:defRPr sz="3600">
        <a:latin typeface="+mn-lt"/>
        <a:ea typeface="+mn-ea"/>
        <a:cs typeface="+mn-cs"/>
        <a:sym typeface="Helvetica Light"/>
      </a:defRPr>
    </a:lvl2pPr>
    <a:lvl3pPr indent="457105" algn="ctr" defTabSz="584080">
      <a:defRPr sz="3600">
        <a:latin typeface="+mn-lt"/>
        <a:ea typeface="+mn-ea"/>
        <a:cs typeface="+mn-cs"/>
        <a:sym typeface="Helvetica Light"/>
      </a:defRPr>
    </a:lvl3pPr>
    <a:lvl4pPr indent="685658" algn="ctr" defTabSz="584080">
      <a:defRPr sz="3600">
        <a:latin typeface="+mn-lt"/>
        <a:ea typeface="+mn-ea"/>
        <a:cs typeface="+mn-cs"/>
        <a:sym typeface="Helvetica Light"/>
      </a:defRPr>
    </a:lvl4pPr>
    <a:lvl5pPr indent="914213" algn="ctr" defTabSz="584080">
      <a:defRPr sz="3600">
        <a:latin typeface="+mn-lt"/>
        <a:ea typeface="+mn-ea"/>
        <a:cs typeface="+mn-cs"/>
        <a:sym typeface="Helvetica Light"/>
      </a:defRPr>
    </a:lvl5pPr>
    <a:lvl6pPr indent="1142766" algn="ctr" defTabSz="584080">
      <a:defRPr sz="3600">
        <a:latin typeface="+mn-lt"/>
        <a:ea typeface="+mn-ea"/>
        <a:cs typeface="+mn-cs"/>
        <a:sym typeface="Helvetica Light"/>
      </a:defRPr>
    </a:lvl6pPr>
    <a:lvl7pPr indent="1371319" algn="ctr" defTabSz="584080">
      <a:defRPr sz="3600">
        <a:latin typeface="+mn-lt"/>
        <a:ea typeface="+mn-ea"/>
        <a:cs typeface="+mn-cs"/>
        <a:sym typeface="Helvetica Light"/>
      </a:defRPr>
    </a:lvl7pPr>
    <a:lvl8pPr indent="1599875" algn="ctr" defTabSz="584080">
      <a:defRPr sz="3600">
        <a:latin typeface="+mn-lt"/>
        <a:ea typeface="+mn-ea"/>
        <a:cs typeface="+mn-cs"/>
        <a:sym typeface="Helvetica Light"/>
      </a:defRPr>
    </a:lvl8pPr>
    <a:lvl9pPr indent="1828424" algn="ctr" defTabSz="584080">
      <a:defRPr sz="3600">
        <a:latin typeface="+mn-lt"/>
        <a:ea typeface="+mn-ea"/>
        <a:cs typeface="+mn-cs"/>
        <a:sym typeface="Helvetica Light"/>
      </a:defRPr>
    </a:lvl9pPr>
  </p:defaultTextStyle>
  <p:extLst>
    <p:ext uri="{EFAFB233-063F-42B5-8137-9DF3F51BA10A}">
      <p15:sldGuideLst xmlns:p15="http://schemas.microsoft.com/office/powerpoint/2012/main">
        <p15:guide id="1" orient="horz" pos="1068">
          <p15:clr>
            <a:srgbClr val="A4A3A4"/>
          </p15:clr>
        </p15:guide>
        <p15:guide id="2" orient="horz" pos="1594">
          <p15:clr>
            <a:srgbClr val="A4A3A4"/>
          </p15:clr>
        </p15:guide>
        <p15:guide id="3" pos="7430" userDrawn="1">
          <p15:clr>
            <a:srgbClr val="A4A3A4"/>
          </p15:clr>
        </p15:guide>
        <p15:guide id="4" pos="78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7800"/>
    <a:srgbClr val="96D600"/>
    <a:srgbClr val="00C4B4"/>
    <a:srgbClr val="8B189B"/>
    <a:srgbClr val="2AABE2"/>
    <a:srgbClr val="E70295"/>
    <a:srgbClr val="001F5B"/>
    <a:srgbClr val="EEAA00"/>
    <a:srgbClr val="00B3E3"/>
    <a:srgbClr val="0047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365C0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00882B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8F44A2F1-9E1F-4B54-A3A2-5F16C0AD49E2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3797C6"/>
              </a:solidFill>
              <a:prstDash val="solid"/>
              <a:miter lim="400000"/>
            </a:ln>
          </a:left>
          <a:right>
            <a:ln w="12700" cap="flat">
              <a:solidFill>
                <a:srgbClr val="3797C6"/>
              </a:solidFill>
              <a:prstDash val="solid"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solidFill>
                <a:srgbClr val="3797C6"/>
              </a:solidFill>
              <a:prstDash val="solid"/>
              <a:miter lim="400000"/>
            </a:ln>
          </a:bottom>
          <a:insideH>
            <a:ln w="12700" cap="flat">
              <a:solidFill>
                <a:srgbClr val="3797C6"/>
              </a:solidFill>
              <a:prstDash val="solid"/>
              <a:miter lim="400000"/>
            </a:ln>
          </a:insideH>
          <a:insideV>
            <a:ln w="12700" cap="flat">
              <a:solidFill>
                <a:srgbClr val="3797C6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3797C6"/>
              </a:solidFill>
              <a:prstDash val="solid"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solidFill>
                <a:srgbClr val="3797C6"/>
              </a:solidFill>
              <a:prstDash val="solid"/>
              <a:miter lim="400000"/>
            </a:ln>
          </a:bottom>
          <a:insideH>
            <a:ln w="12700" cap="flat">
              <a:solidFill>
                <a:srgbClr val="3797C6"/>
              </a:solidFill>
              <a:prstDash val="solid"/>
              <a:miter lim="400000"/>
            </a:ln>
          </a:insideH>
          <a:insideV>
            <a:ln w="12700" cap="flat">
              <a:solidFill>
                <a:srgbClr val="3797C6"/>
              </a:solidFill>
              <a:prstDash val="solid"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solidFill>
                <a:srgbClr val="3797C6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3797C6"/>
              </a:solidFill>
              <a:prstDash val="solid"/>
              <a:miter lim="400000"/>
            </a:ln>
          </a:left>
          <a:right>
            <a:ln w="12700" cap="flat">
              <a:solidFill>
                <a:srgbClr val="3797C6"/>
              </a:solidFill>
              <a:prstDash val="solid"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3797C6"/>
              </a:solidFill>
              <a:prstDash val="solid"/>
              <a:miter lim="400000"/>
            </a:ln>
          </a:insideH>
          <a:insideV>
            <a:ln w="12700" cap="flat">
              <a:solidFill>
                <a:srgbClr val="3797C6"/>
              </a:solidFill>
              <a:prstDash val="solid"/>
              <a:miter lim="400000"/>
            </a:ln>
          </a:insideV>
        </a:tcBdr>
        <a:fill>
          <a:solidFill>
            <a:srgbClr val="0365C0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12C8C85-51F0-491E-9774-3900AFEF0FD7}" styleName="Estilo claro 2 - Énfasis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9160" autoAdjust="0"/>
    <p:restoredTop sz="94660"/>
  </p:normalViewPr>
  <p:slideViewPr>
    <p:cSldViewPr snapToGrid="0" snapToObjects="1" showGuides="1">
      <p:cViewPr varScale="1">
        <p:scale>
          <a:sx n="44" d="100"/>
          <a:sy n="44" d="100"/>
        </p:scale>
        <p:origin x="78" y="696"/>
      </p:cViewPr>
      <p:guideLst>
        <p:guide orient="horz" pos="1068"/>
        <p:guide orient="horz" pos="1594"/>
        <p:guide pos="7430"/>
        <p:guide pos="78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0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1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2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3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4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5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6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7.xlsx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8.xlsx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9.xlsx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20.xlsx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21.xlsx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22.xlsx"/><Relationship Id="rId2" Type="http://schemas.microsoft.com/office/2011/relationships/chartColorStyle" Target="colors22.xml"/><Relationship Id="rId1" Type="http://schemas.microsoft.com/office/2011/relationships/chartStyle" Target="style22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23.xlsx"/><Relationship Id="rId2" Type="http://schemas.microsoft.com/office/2011/relationships/chartColorStyle" Target="colors23.xml"/><Relationship Id="rId1" Type="http://schemas.microsoft.com/office/2011/relationships/chartStyle" Target="style23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24.xlsx"/><Relationship Id="rId2" Type="http://schemas.microsoft.com/office/2011/relationships/chartColorStyle" Target="colors24.xml"/><Relationship Id="rId1" Type="http://schemas.microsoft.com/office/2011/relationships/chartStyle" Target="style24.xm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25.xlsx"/><Relationship Id="rId2" Type="http://schemas.microsoft.com/office/2011/relationships/chartColorStyle" Target="colors25.xml"/><Relationship Id="rId1" Type="http://schemas.microsoft.com/office/2011/relationships/chartStyle" Target="style25.xml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26.xlsx"/><Relationship Id="rId2" Type="http://schemas.microsoft.com/office/2011/relationships/chartColorStyle" Target="colors26.xml"/><Relationship Id="rId1" Type="http://schemas.microsoft.com/office/2011/relationships/chartStyle" Target="style26.xml"/><Relationship Id="rId4" Type="http://schemas.openxmlformats.org/officeDocument/2006/relationships/chartUserShapes" Target="../drawings/drawing1.xml"/></Relationships>
</file>

<file path=ppt/charts/_rels/chart2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27.xlsx"/><Relationship Id="rId2" Type="http://schemas.microsoft.com/office/2011/relationships/chartColorStyle" Target="colors27.xml"/><Relationship Id="rId1" Type="http://schemas.microsoft.com/office/2011/relationships/chartStyle" Target="style27.xml"/></Relationships>
</file>

<file path=ppt/charts/_rels/chart2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28.xlsx"/><Relationship Id="rId2" Type="http://schemas.microsoft.com/office/2011/relationships/chartColorStyle" Target="colors28.xml"/><Relationship Id="rId1" Type="http://schemas.microsoft.com/office/2011/relationships/chartStyle" Target="style28.xml"/></Relationships>
</file>

<file path=ppt/charts/_rels/chart2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29.xlsx"/><Relationship Id="rId2" Type="http://schemas.microsoft.com/office/2011/relationships/chartColorStyle" Target="colors29.xml"/><Relationship Id="rId1" Type="http://schemas.microsoft.com/office/2011/relationships/chartStyle" Target="style29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3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30.xlsx"/><Relationship Id="rId2" Type="http://schemas.microsoft.com/office/2011/relationships/chartColorStyle" Target="colors30.xml"/><Relationship Id="rId1" Type="http://schemas.microsoft.com/office/2011/relationships/chartStyle" Target="style30.xml"/></Relationships>
</file>

<file path=ppt/charts/_rels/chart3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31.xlsx"/><Relationship Id="rId2" Type="http://schemas.microsoft.com/office/2011/relationships/chartColorStyle" Target="colors31.xml"/><Relationship Id="rId1" Type="http://schemas.microsoft.com/office/2011/relationships/chartStyle" Target="style31.xml"/></Relationships>
</file>

<file path=ppt/charts/_rels/chart3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32.xlsx"/><Relationship Id="rId2" Type="http://schemas.microsoft.com/office/2011/relationships/chartColorStyle" Target="colors32.xml"/><Relationship Id="rId1" Type="http://schemas.microsoft.com/office/2011/relationships/chartStyle" Target="style32.xml"/></Relationships>
</file>

<file path=ppt/charts/_rels/chart3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33.xlsx"/><Relationship Id="rId2" Type="http://schemas.microsoft.com/office/2011/relationships/chartColorStyle" Target="colors33.xml"/><Relationship Id="rId1" Type="http://schemas.microsoft.com/office/2011/relationships/chartStyle" Target="style33.xml"/></Relationships>
</file>

<file path=ppt/charts/_rels/chart3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34.xlsx"/><Relationship Id="rId2" Type="http://schemas.microsoft.com/office/2011/relationships/chartColorStyle" Target="colors34.xml"/><Relationship Id="rId1" Type="http://schemas.microsoft.com/office/2011/relationships/chartStyle" Target="style34.xml"/></Relationships>
</file>

<file path=ppt/charts/_rels/chart3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35.xlsx"/><Relationship Id="rId2" Type="http://schemas.microsoft.com/office/2011/relationships/chartColorStyle" Target="colors35.xml"/><Relationship Id="rId1" Type="http://schemas.microsoft.com/office/2011/relationships/chartStyle" Target="style35.xml"/></Relationships>
</file>

<file path=ppt/charts/_rels/chart3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36.xlsx"/><Relationship Id="rId2" Type="http://schemas.microsoft.com/office/2011/relationships/chartColorStyle" Target="colors36.xml"/><Relationship Id="rId1" Type="http://schemas.microsoft.com/office/2011/relationships/chartStyle" Target="style36.xml"/></Relationships>
</file>

<file path=ppt/charts/_rels/chart3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37.xlsx"/><Relationship Id="rId2" Type="http://schemas.microsoft.com/office/2011/relationships/chartColorStyle" Target="colors37.xml"/><Relationship Id="rId1" Type="http://schemas.microsoft.com/office/2011/relationships/chartStyle" Target="style37.xml"/></Relationships>
</file>

<file path=ppt/charts/_rels/chart3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38.xlsx"/><Relationship Id="rId2" Type="http://schemas.microsoft.com/office/2011/relationships/chartColorStyle" Target="colors38.xml"/><Relationship Id="rId1" Type="http://schemas.microsoft.com/office/2011/relationships/chartStyle" Target="style38.xml"/></Relationships>
</file>

<file path=ppt/charts/_rels/chart3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39.xlsx"/><Relationship Id="rId2" Type="http://schemas.microsoft.com/office/2011/relationships/chartColorStyle" Target="colors39.xml"/><Relationship Id="rId1" Type="http://schemas.microsoft.com/office/2011/relationships/chartStyle" Target="style39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4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40.xlsx"/><Relationship Id="rId2" Type="http://schemas.microsoft.com/office/2011/relationships/chartColorStyle" Target="colors40.xml"/><Relationship Id="rId1" Type="http://schemas.microsoft.com/office/2011/relationships/chartStyle" Target="style40.xml"/></Relationships>
</file>

<file path=ppt/charts/_rels/chart4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41.xlsx"/><Relationship Id="rId2" Type="http://schemas.microsoft.com/office/2011/relationships/chartColorStyle" Target="colors41.xml"/><Relationship Id="rId1" Type="http://schemas.microsoft.com/office/2011/relationships/chartStyle" Target="style41.xml"/></Relationships>
</file>

<file path=ppt/charts/_rels/chart4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42.xlsx"/><Relationship Id="rId2" Type="http://schemas.microsoft.com/office/2011/relationships/chartColorStyle" Target="colors42.xml"/><Relationship Id="rId1" Type="http://schemas.microsoft.com/office/2011/relationships/chartStyle" Target="style42.xml"/></Relationships>
</file>

<file path=ppt/charts/_rels/chart4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43.xlsx"/><Relationship Id="rId2" Type="http://schemas.microsoft.com/office/2011/relationships/chartColorStyle" Target="colors43.xml"/><Relationship Id="rId1" Type="http://schemas.microsoft.com/office/2011/relationships/chartStyle" Target="style43.xml"/></Relationships>
</file>

<file path=ppt/charts/_rels/chart4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44.xlsx"/><Relationship Id="rId2" Type="http://schemas.microsoft.com/office/2011/relationships/chartColorStyle" Target="colors44.xml"/><Relationship Id="rId1" Type="http://schemas.microsoft.com/office/2011/relationships/chartStyle" Target="style44.xml"/></Relationships>
</file>

<file path=ppt/charts/_rels/chart4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45.xlsx"/><Relationship Id="rId2" Type="http://schemas.microsoft.com/office/2011/relationships/chartColorStyle" Target="colors45.xml"/><Relationship Id="rId1" Type="http://schemas.microsoft.com/office/2011/relationships/chartStyle" Target="style45.xml"/></Relationships>
</file>

<file path=ppt/charts/_rels/chart4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46.xlsx"/><Relationship Id="rId2" Type="http://schemas.microsoft.com/office/2011/relationships/chartColorStyle" Target="colors46.xml"/><Relationship Id="rId1" Type="http://schemas.microsoft.com/office/2011/relationships/chartStyle" Target="style46.xml"/></Relationships>
</file>

<file path=ppt/charts/_rels/chart4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47.xlsx"/><Relationship Id="rId2" Type="http://schemas.microsoft.com/office/2011/relationships/chartColorStyle" Target="colors47.xml"/><Relationship Id="rId1" Type="http://schemas.microsoft.com/office/2011/relationships/chartStyle" Target="style47.xml"/></Relationships>
</file>

<file path=ppt/charts/_rels/chart4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48.xlsx"/><Relationship Id="rId2" Type="http://schemas.microsoft.com/office/2011/relationships/chartColorStyle" Target="colors48.xml"/><Relationship Id="rId1" Type="http://schemas.microsoft.com/office/2011/relationships/chartStyle" Target="style48.xml"/></Relationships>
</file>

<file path=ppt/charts/_rels/chart4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49.xlsx"/><Relationship Id="rId2" Type="http://schemas.microsoft.com/office/2011/relationships/chartColorStyle" Target="colors49.xml"/><Relationship Id="rId1" Type="http://schemas.microsoft.com/office/2011/relationships/chartStyle" Target="style49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5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5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50.xlsx"/><Relationship Id="rId2" Type="http://schemas.microsoft.com/office/2011/relationships/chartColorStyle" Target="colors50.xml"/><Relationship Id="rId1" Type="http://schemas.microsoft.com/office/2011/relationships/chartStyle" Target="style50.xml"/></Relationships>
</file>

<file path=ppt/charts/_rels/chart5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51.xlsx"/><Relationship Id="rId2" Type="http://schemas.microsoft.com/office/2011/relationships/chartColorStyle" Target="colors51.xml"/><Relationship Id="rId1" Type="http://schemas.microsoft.com/office/2011/relationships/chartStyle" Target="style51.xml"/></Relationships>
</file>

<file path=ppt/charts/_rels/chart5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52.xlsx"/><Relationship Id="rId2" Type="http://schemas.microsoft.com/office/2011/relationships/chartColorStyle" Target="colors52.xml"/><Relationship Id="rId1" Type="http://schemas.microsoft.com/office/2011/relationships/chartStyle" Target="style52.xml"/></Relationships>
</file>

<file path=ppt/charts/_rels/chart5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53.xlsx"/><Relationship Id="rId2" Type="http://schemas.microsoft.com/office/2011/relationships/chartColorStyle" Target="colors53.xml"/><Relationship Id="rId1" Type="http://schemas.microsoft.com/office/2011/relationships/chartStyle" Target="style53.xml"/></Relationships>
</file>

<file path=ppt/charts/_rels/chart5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54.xlsx"/><Relationship Id="rId2" Type="http://schemas.microsoft.com/office/2011/relationships/chartColorStyle" Target="colors54.xml"/><Relationship Id="rId1" Type="http://schemas.microsoft.com/office/2011/relationships/chartStyle" Target="style54.xml"/></Relationships>
</file>

<file path=ppt/charts/_rels/chart5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55.xlsx"/><Relationship Id="rId2" Type="http://schemas.microsoft.com/office/2011/relationships/chartColorStyle" Target="colors55.xml"/><Relationship Id="rId1" Type="http://schemas.microsoft.com/office/2011/relationships/chartStyle" Target="style55.xml"/></Relationships>
</file>

<file path=ppt/charts/_rels/chart5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56.xlsx"/><Relationship Id="rId2" Type="http://schemas.microsoft.com/office/2011/relationships/chartColorStyle" Target="colors56.xml"/><Relationship Id="rId1" Type="http://schemas.microsoft.com/office/2011/relationships/chartStyle" Target="style56.xml"/></Relationships>
</file>

<file path=ppt/charts/_rels/chart5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57.xlsx"/><Relationship Id="rId2" Type="http://schemas.microsoft.com/office/2011/relationships/chartColorStyle" Target="colors57.xml"/><Relationship Id="rId1" Type="http://schemas.microsoft.com/office/2011/relationships/chartStyle" Target="style57.xml"/></Relationships>
</file>

<file path=ppt/charts/_rels/chart5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58.xlsx"/><Relationship Id="rId2" Type="http://schemas.microsoft.com/office/2011/relationships/chartColorStyle" Target="colors58.xml"/><Relationship Id="rId1" Type="http://schemas.microsoft.com/office/2011/relationships/chartStyle" Target="style58.xml"/></Relationships>
</file>

<file path=ppt/charts/_rels/chart5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59.xlsx"/><Relationship Id="rId2" Type="http://schemas.microsoft.com/office/2011/relationships/chartColorStyle" Target="colors59.xml"/><Relationship Id="rId1" Type="http://schemas.microsoft.com/office/2011/relationships/chartStyle" Target="style59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6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6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60.xlsx"/><Relationship Id="rId2" Type="http://schemas.microsoft.com/office/2011/relationships/chartColorStyle" Target="colors60.xml"/><Relationship Id="rId1" Type="http://schemas.microsoft.com/office/2011/relationships/chartStyle" Target="style60.xml"/></Relationships>
</file>

<file path=ppt/charts/_rels/chart6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61.xlsx"/><Relationship Id="rId2" Type="http://schemas.microsoft.com/office/2011/relationships/chartColorStyle" Target="colors61.xml"/><Relationship Id="rId1" Type="http://schemas.microsoft.com/office/2011/relationships/chartStyle" Target="style61.xml"/></Relationships>
</file>

<file path=ppt/charts/_rels/chart6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62.xlsx"/><Relationship Id="rId2" Type="http://schemas.microsoft.com/office/2011/relationships/chartColorStyle" Target="colors62.xml"/><Relationship Id="rId1" Type="http://schemas.microsoft.com/office/2011/relationships/chartStyle" Target="style62.xml"/></Relationships>
</file>

<file path=ppt/charts/_rels/chart6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63.xlsx"/><Relationship Id="rId2" Type="http://schemas.microsoft.com/office/2011/relationships/chartColorStyle" Target="colors63.xml"/><Relationship Id="rId1" Type="http://schemas.microsoft.com/office/2011/relationships/chartStyle" Target="style63.xml"/></Relationships>
</file>

<file path=ppt/charts/_rels/chart6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64.xlsx"/><Relationship Id="rId2" Type="http://schemas.microsoft.com/office/2011/relationships/chartColorStyle" Target="colors64.xml"/><Relationship Id="rId1" Type="http://schemas.microsoft.com/office/2011/relationships/chartStyle" Target="style64.xml"/><Relationship Id="rId4" Type="http://schemas.openxmlformats.org/officeDocument/2006/relationships/chartUserShapes" Target="../drawings/drawing2.xml"/></Relationships>
</file>

<file path=ppt/charts/_rels/chart6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65.xlsx"/><Relationship Id="rId2" Type="http://schemas.microsoft.com/office/2011/relationships/chartColorStyle" Target="colors65.xml"/><Relationship Id="rId1" Type="http://schemas.microsoft.com/office/2011/relationships/chartStyle" Target="style65.xml"/></Relationships>
</file>

<file path=ppt/charts/_rels/chart6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66.xlsx"/><Relationship Id="rId2" Type="http://schemas.microsoft.com/office/2011/relationships/chartColorStyle" Target="colors66.xml"/><Relationship Id="rId1" Type="http://schemas.microsoft.com/office/2011/relationships/chartStyle" Target="style66.xml"/></Relationships>
</file>

<file path=ppt/charts/_rels/chart6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67.xlsx"/><Relationship Id="rId2" Type="http://schemas.microsoft.com/office/2011/relationships/chartColorStyle" Target="colors67.xml"/><Relationship Id="rId1" Type="http://schemas.microsoft.com/office/2011/relationships/chartStyle" Target="style67.xml"/></Relationships>
</file>

<file path=ppt/charts/_rels/chart6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68.xlsx"/><Relationship Id="rId2" Type="http://schemas.microsoft.com/office/2011/relationships/chartColorStyle" Target="colors68.xml"/><Relationship Id="rId1" Type="http://schemas.microsoft.com/office/2011/relationships/chartStyle" Target="style68.xml"/></Relationships>
</file>

<file path=ppt/charts/_rels/chart6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69.xlsx"/><Relationship Id="rId2" Type="http://schemas.microsoft.com/office/2011/relationships/chartColorStyle" Target="colors69.xml"/><Relationship Id="rId1" Type="http://schemas.microsoft.com/office/2011/relationships/chartStyle" Target="style69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7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7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70.xlsx"/><Relationship Id="rId2" Type="http://schemas.microsoft.com/office/2011/relationships/chartColorStyle" Target="colors70.xml"/><Relationship Id="rId1" Type="http://schemas.microsoft.com/office/2011/relationships/chartStyle" Target="style70.xml"/></Relationships>
</file>

<file path=ppt/charts/_rels/chart7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71.xlsx"/><Relationship Id="rId2" Type="http://schemas.microsoft.com/office/2011/relationships/chartColorStyle" Target="colors71.xml"/><Relationship Id="rId1" Type="http://schemas.microsoft.com/office/2011/relationships/chartStyle" Target="style71.xml"/></Relationships>
</file>

<file path=ppt/charts/_rels/chart7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72.xlsx"/><Relationship Id="rId2" Type="http://schemas.microsoft.com/office/2011/relationships/chartColorStyle" Target="colors72.xml"/><Relationship Id="rId1" Type="http://schemas.microsoft.com/office/2011/relationships/chartStyle" Target="style72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8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9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MX" sz="1800" dirty="0"/>
              <a:t>En mi área se reconoce el logro de resultados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'Recompensas y reconocimientos'!$A$2</c:f>
              <c:strCache>
                <c:ptCount val="1"/>
                <c:pt idx="0">
                  <c:v>En mi área se reconoce el logro de resultados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1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2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  <a:sp3d/>
            </c:spPr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</c:dPt>
          <c:dPt>
            <c:idx val="4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'Recompensas y reconocimientos'!$B$1:$F$1</c:f>
              <c:strCache>
                <c:ptCount val="5"/>
                <c:pt idx="0">
                  <c:v>Siempre</c:v>
                </c:pt>
                <c:pt idx="1">
                  <c:v>La mayoría de las veces si</c:v>
                </c:pt>
                <c:pt idx="2">
                  <c:v>Algunas veces si, algunas veces no</c:v>
                </c:pt>
                <c:pt idx="3">
                  <c:v>La mayoría de las veces no</c:v>
                </c:pt>
                <c:pt idx="4">
                  <c:v>Nunca</c:v>
                </c:pt>
              </c:strCache>
            </c:strRef>
          </c:cat>
          <c:val>
            <c:numRef>
              <c:f>'Recompensas y reconocimientos'!$B$2:$F$2</c:f>
              <c:numCache>
                <c:formatCode>General</c:formatCode>
                <c:ptCount val="5"/>
                <c:pt idx="0">
                  <c:v>542</c:v>
                </c:pt>
                <c:pt idx="1">
                  <c:v>817</c:v>
                </c:pt>
                <c:pt idx="2">
                  <c:v>1715</c:v>
                </c:pt>
                <c:pt idx="3">
                  <c:v>836</c:v>
                </c:pt>
                <c:pt idx="4">
                  <c:v>460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70514496"/>
        <c:axId val="222050056"/>
        <c:axId val="0"/>
      </c:bar3DChart>
      <c:catAx>
        <c:axId val="1705144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222050056"/>
        <c:crosses val="autoZero"/>
        <c:auto val="1"/>
        <c:lblAlgn val="ctr"/>
        <c:lblOffset val="100"/>
        <c:noMultiLvlLbl val="0"/>
      </c:catAx>
      <c:valAx>
        <c:axId val="2220500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705144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'Equidad y genero'!$A$10</c:f>
              <c:strCache>
                <c:ptCount val="1"/>
                <c:pt idx="0">
                  <c:v>Existen mecanismos de evaluación del desempeño sin discriminación para mujeres y hombres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1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2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  <a:sp3d/>
            </c:spPr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</c:dPt>
          <c:dPt>
            <c:idx val="4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'Equidad y genero'!$B$9:$F$9</c:f>
              <c:strCache>
                <c:ptCount val="5"/>
                <c:pt idx="0">
                  <c:v>Siempre</c:v>
                </c:pt>
                <c:pt idx="1">
                  <c:v>La mayoría de las veces si</c:v>
                </c:pt>
                <c:pt idx="2">
                  <c:v>Algunas veces si, algunas veces no</c:v>
                </c:pt>
                <c:pt idx="3">
                  <c:v>La mayoría de las veces no</c:v>
                </c:pt>
                <c:pt idx="4">
                  <c:v>Nunca</c:v>
                </c:pt>
              </c:strCache>
            </c:strRef>
          </c:cat>
          <c:val>
            <c:numRef>
              <c:f>'Equidad y genero'!$B$10:$F$10</c:f>
              <c:numCache>
                <c:formatCode>General</c:formatCode>
                <c:ptCount val="5"/>
                <c:pt idx="0">
                  <c:v>1435</c:v>
                </c:pt>
                <c:pt idx="1">
                  <c:v>1191</c:v>
                </c:pt>
                <c:pt idx="2">
                  <c:v>654</c:v>
                </c:pt>
                <c:pt idx="3">
                  <c:v>565</c:v>
                </c:pt>
                <c:pt idx="4">
                  <c:v>525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22499360"/>
        <c:axId val="222495832"/>
        <c:axId val="0"/>
      </c:bar3DChart>
      <c:catAx>
        <c:axId val="2224993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222495832"/>
        <c:crosses val="autoZero"/>
        <c:auto val="1"/>
        <c:lblAlgn val="ctr"/>
        <c:lblOffset val="100"/>
        <c:noMultiLvlLbl val="0"/>
      </c:catAx>
      <c:valAx>
        <c:axId val="2224958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2224993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12341061298003686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'Equidad y genero'!$A$26</c:f>
              <c:strCache>
                <c:ptCount val="1"/>
                <c:pt idx="0">
                  <c:v>En mi institución se dan las oportunidades de ascenso y promoción, sin distinción entre mujeres y hombres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1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2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  <a:sp3d/>
            </c:spPr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</c:dPt>
          <c:dPt>
            <c:idx val="4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'Equidad y genero'!$B$25:$F$25</c:f>
              <c:strCache>
                <c:ptCount val="5"/>
                <c:pt idx="0">
                  <c:v>Siempre</c:v>
                </c:pt>
                <c:pt idx="1">
                  <c:v>La mayoría de las veces si</c:v>
                </c:pt>
                <c:pt idx="2">
                  <c:v>Algunas veces si, algunas veces no</c:v>
                </c:pt>
                <c:pt idx="3">
                  <c:v>La mayoría de las veces no</c:v>
                </c:pt>
                <c:pt idx="4">
                  <c:v>Nunca</c:v>
                </c:pt>
              </c:strCache>
            </c:strRef>
          </c:cat>
          <c:val>
            <c:numRef>
              <c:f>'Equidad y genero'!$B$26:$F$26</c:f>
              <c:numCache>
                <c:formatCode>General</c:formatCode>
                <c:ptCount val="5"/>
                <c:pt idx="0">
                  <c:v>1148</c:v>
                </c:pt>
                <c:pt idx="1">
                  <c:v>988</c:v>
                </c:pt>
                <c:pt idx="2">
                  <c:v>934</c:v>
                </c:pt>
                <c:pt idx="3">
                  <c:v>668</c:v>
                </c:pt>
                <c:pt idx="4">
                  <c:v>632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22496224"/>
        <c:axId val="222500144"/>
        <c:axId val="0"/>
      </c:bar3DChart>
      <c:catAx>
        <c:axId val="2224962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222500144"/>
        <c:crosses val="autoZero"/>
        <c:auto val="1"/>
        <c:lblAlgn val="ctr"/>
        <c:lblOffset val="100"/>
        <c:noMultiLvlLbl val="0"/>
      </c:catAx>
      <c:valAx>
        <c:axId val="2225001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2224962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'Equidad y genero'!$A$22</c:f>
              <c:strCache>
                <c:ptCount val="1"/>
                <c:pt idx="0">
                  <c:v>En mi área el hostigamiento es inaceptable y sancionable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1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2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  <a:sp3d/>
            </c:spPr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</c:dPt>
          <c:dPt>
            <c:idx val="4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'Equidad y genero'!$B$21:$F$21</c:f>
              <c:strCache>
                <c:ptCount val="5"/>
                <c:pt idx="0">
                  <c:v>Siempre</c:v>
                </c:pt>
                <c:pt idx="1">
                  <c:v>La mayoría de las veces si</c:v>
                </c:pt>
                <c:pt idx="2">
                  <c:v>Algunas veces si, algunas veces no</c:v>
                </c:pt>
                <c:pt idx="3">
                  <c:v>La mayoría de las veces no</c:v>
                </c:pt>
                <c:pt idx="4">
                  <c:v>Nunca</c:v>
                </c:pt>
              </c:strCache>
            </c:strRef>
          </c:cat>
          <c:val>
            <c:numRef>
              <c:f>'Equidad y genero'!$B$22:$F$22</c:f>
              <c:numCache>
                <c:formatCode>General</c:formatCode>
                <c:ptCount val="5"/>
                <c:pt idx="0">
                  <c:v>1927</c:v>
                </c:pt>
                <c:pt idx="1">
                  <c:v>1050</c:v>
                </c:pt>
                <c:pt idx="2">
                  <c:v>619</c:v>
                </c:pt>
                <c:pt idx="3">
                  <c:v>452</c:v>
                </c:pt>
                <c:pt idx="4">
                  <c:v>322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22496616"/>
        <c:axId val="222497008"/>
        <c:axId val="0"/>
      </c:bar3DChart>
      <c:catAx>
        <c:axId val="2224966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222497008"/>
        <c:crosses val="autoZero"/>
        <c:auto val="1"/>
        <c:lblAlgn val="ctr"/>
        <c:lblOffset val="100"/>
        <c:noMultiLvlLbl val="0"/>
      </c:catAx>
      <c:valAx>
        <c:axId val="2224970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2224966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'Equidad y genero'!$A$18</c:f>
              <c:strCache>
                <c:ptCount val="1"/>
                <c:pt idx="0">
                  <c:v>Me considero una persona de convicciones religiosas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p3d/>
            </c:spPr>
          </c:dPt>
          <c:dPt>
            <c:idx val="1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p3d/>
            </c:spPr>
          </c:dPt>
          <c:dPt>
            <c:idx val="2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  <a:sp3d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'Equidad y genero'!$B$17:$F$17</c:f>
              <c:strCache>
                <c:ptCount val="5"/>
                <c:pt idx="0">
                  <c:v>Siempre</c:v>
                </c:pt>
                <c:pt idx="1">
                  <c:v>La mayoría de las veces si</c:v>
                </c:pt>
                <c:pt idx="2">
                  <c:v>Algunas veces si, algunas veces no</c:v>
                </c:pt>
                <c:pt idx="3">
                  <c:v>La mayoría de las veces no</c:v>
                </c:pt>
                <c:pt idx="4">
                  <c:v>Nunca</c:v>
                </c:pt>
              </c:strCache>
            </c:strRef>
          </c:cat>
          <c:val>
            <c:numRef>
              <c:f>'Equidad y genero'!$B$18:$F$18</c:f>
              <c:numCache>
                <c:formatCode>General</c:formatCode>
                <c:ptCount val="5"/>
                <c:pt idx="0">
                  <c:v>1130</c:v>
                </c:pt>
                <c:pt idx="1">
                  <c:v>1143</c:v>
                </c:pt>
                <c:pt idx="2">
                  <c:v>945</c:v>
                </c:pt>
                <c:pt idx="3">
                  <c:v>600</c:v>
                </c:pt>
                <c:pt idx="4">
                  <c:v>522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22498184"/>
        <c:axId val="222498968"/>
        <c:axId val="0"/>
      </c:bar3DChart>
      <c:catAx>
        <c:axId val="2224981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222498968"/>
        <c:crosses val="autoZero"/>
        <c:auto val="1"/>
        <c:lblAlgn val="ctr"/>
        <c:lblOffset val="100"/>
        <c:noMultiLvlLbl val="0"/>
      </c:catAx>
      <c:valAx>
        <c:axId val="2224989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2224981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'Equidad y genero'!$A$14</c:f>
              <c:strCache>
                <c:ptCount val="1"/>
                <c:pt idx="0">
                  <c:v>Participo activamente en algún partido político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0070C0"/>
              </a:solidFill>
              <a:ln>
                <a:noFill/>
              </a:ln>
              <a:effectLst/>
              <a:sp3d/>
            </c:spPr>
          </c:dPt>
          <c:dPt>
            <c:idx val="1"/>
            <c:invertIfNegative val="0"/>
            <c:bubble3D val="0"/>
            <c:spPr>
              <a:solidFill>
                <a:srgbClr val="0070C0"/>
              </a:solidFill>
              <a:ln>
                <a:noFill/>
              </a:ln>
              <a:effectLst/>
              <a:sp3d/>
            </c:spPr>
          </c:dPt>
          <c:dPt>
            <c:idx val="2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  <a:sp3d/>
            </c:spPr>
          </c:dPt>
          <c:dPt>
            <c:idx val="3"/>
            <c:invertIfNegative val="0"/>
            <c:bubble3D val="0"/>
            <c:spPr>
              <a:solidFill>
                <a:srgbClr val="0070C0"/>
              </a:solidFill>
              <a:ln>
                <a:noFill/>
              </a:ln>
              <a:effectLst/>
              <a:sp3d/>
            </c:spPr>
          </c:dPt>
          <c:dPt>
            <c:idx val="4"/>
            <c:invertIfNegative val="0"/>
            <c:bubble3D val="0"/>
            <c:spPr>
              <a:solidFill>
                <a:srgbClr val="0070C0"/>
              </a:solidFill>
              <a:ln>
                <a:noFill/>
              </a:ln>
              <a:effectLst/>
              <a:sp3d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'Equidad y genero'!$B$13:$F$13</c:f>
              <c:strCache>
                <c:ptCount val="5"/>
                <c:pt idx="0">
                  <c:v>Siempre</c:v>
                </c:pt>
                <c:pt idx="1">
                  <c:v>La mayoría de las veces si</c:v>
                </c:pt>
                <c:pt idx="2">
                  <c:v>Algunas veces si, algunas veces no</c:v>
                </c:pt>
                <c:pt idx="3">
                  <c:v>La mayoría de las veces no</c:v>
                </c:pt>
                <c:pt idx="4">
                  <c:v>Nunca</c:v>
                </c:pt>
              </c:strCache>
            </c:strRef>
          </c:cat>
          <c:val>
            <c:numRef>
              <c:f>'Equidad y genero'!$B$14:$F$14</c:f>
              <c:numCache>
                <c:formatCode>General</c:formatCode>
                <c:ptCount val="5"/>
                <c:pt idx="0">
                  <c:v>87</c:v>
                </c:pt>
                <c:pt idx="1">
                  <c:v>92</c:v>
                </c:pt>
                <c:pt idx="2">
                  <c:v>158</c:v>
                </c:pt>
                <c:pt idx="3">
                  <c:v>441</c:v>
                </c:pt>
                <c:pt idx="4">
                  <c:v>3592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22494656"/>
        <c:axId val="222056328"/>
        <c:axId val="0"/>
      </c:bar3DChart>
      <c:catAx>
        <c:axId val="2224946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222056328"/>
        <c:crosses val="autoZero"/>
        <c:auto val="1"/>
        <c:lblAlgn val="ctr"/>
        <c:lblOffset val="100"/>
        <c:noMultiLvlLbl val="0"/>
      </c:catAx>
      <c:valAx>
        <c:axId val="2220563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2224946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'Equidad y genero'!$A$6</c:f>
              <c:strCache>
                <c:ptCount val="1"/>
                <c:pt idx="0">
                  <c:v>En mi institución existen instalaciones adecuadas para personas con discapacidad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1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2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  <a:sp3d/>
            </c:spPr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</c:dPt>
          <c:dPt>
            <c:idx val="4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'Equidad y genero'!$B$5:$F$5</c:f>
              <c:strCache>
                <c:ptCount val="5"/>
                <c:pt idx="0">
                  <c:v>Siempre</c:v>
                </c:pt>
                <c:pt idx="1">
                  <c:v>La mayoría de las veces si</c:v>
                </c:pt>
                <c:pt idx="2">
                  <c:v>Algunas veces si, algunas veces no</c:v>
                </c:pt>
                <c:pt idx="3">
                  <c:v>La mayoría de las veces no</c:v>
                </c:pt>
                <c:pt idx="4">
                  <c:v>Nunca</c:v>
                </c:pt>
              </c:strCache>
            </c:strRef>
          </c:cat>
          <c:val>
            <c:numRef>
              <c:f>'Equidad y genero'!$B$6:$F$6</c:f>
              <c:numCache>
                <c:formatCode>General</c:formatCode>
                <c:ptCount val="5"/>
                <c:pt idx="0">
                  <c:v>399</c:v>
                </c:pt>
                <c:pt idx="1">
                  <c:v>754</c:v>
                </c:pt>
                <c:pt idx="2">
                  <c:v>650</c:v>
                </c:pt>
                <c:pt idx="3">
                  <c:v>967</c:v>
                </c:pt>
                <c:pt idx="4">
                  <c:v>1600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05429024"/>
        <c:axId val="305436472"/>
        <c:axId val="0"/>
      </c:bar3DChart>
      <c:catAx>
        <c:axId val="3054290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305436472"/>
        <c:crosses val="autoZero"/>
        <c:auto val="1"/>
        <c:lblAlgn val="ctr"/>
        <c:lblOffset val="100"/>
        <c:noMultiLvlLbl val="0"/>
      </c:catAx>
      <c:valAx>
        <c:axId val="3054364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3054290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16410407093817894"/>
          <c:y val="2.022474777549041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5.9554269755908544E-2"/>
          <c:y val="0.15335753685811421"/>
          <c:w val="0.9404457302440915"/>
          <c:h val="0.70824113165862923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Comunicacion!$A$2</c:f>
              <c:strCache>
                <c:ptCount val="1"/>
                <c:pt idx="0">
                  <c:v>En mi trabajo existe comunicación entre las diferentes áreas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1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2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  <a:sp3d/>
            </c:spPr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</c:dPt>
          <c:dPt>
            <c:idx val="4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Comunicacion!$B$1:$F$1</c:f>
              <c:strCache>
                <c:ptCount val="5"/>
                <c:pt idx="0">
                  <c:v>Siempre</c:v>
                </c:pt>
                <c:pt idx="1">
                  <c:v>La mayoría de las veces si</c:v>
                </c:pt>
                <c:pt idx="2">
                  <c:v>Algunas veces si, algunas veces no</c:v>
                </c:pt>
                <c:pt idx="3">
                  <c:v>La mayoría de las veces no</c:v>
                </c:pt>
                <c:pt idx="4">
                  <c:v>Nunca</c:v>
                </c:pt>
              </c:strCache>
            </c:strRef>
          </c:cat>
          <c:val>
            <c:numRef>
              <c:f>Comunicacion!$B$2:$F$2</c:f>
              <c:numCache>
                <c:formatCode>General</c:formatCode>
                <c:ptCount val="5"/>
                <c:pt idx="0">
                  <c:v>730</c:v>
                </c:pt>
                <c:pt idx="1">
                  <c:v>1386</c:v>
                </c:pt>
                <c:pt idx="2">
                  <c:v>1499</c:v>
                </c:pt>
                <c:pt idx="3">
                  <c:v>602</c:v>
                </c:pt>
                <c:pt idx="4">
                  <c:v>153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05432944"/>
        <c:axId val="305430200"/>
        <c:axId val="0"/>
      </c:bar3DChart>
      <c:catAx>
        <c:axId val="3054329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305430200"/>
        <c:crosses val="autoZero"/>
        <c:auto val="1"/>
        <c:lblAlgn val="ctr"/>
        <c:lblOffset val="100"/>
        <c:noMultiLvlLbl val="0"/>
      </c:catAx>
      <c:valAx>
        <c:axId val="3054302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3054329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Comunicacion!$A$6</c:f>
              <c:strCache>
                <c:ptCount val="1"/>
                <c:pt idx="0">
                  <c:v>Mi jefe me informa de los objetivos que tenemos que lograr como equipo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1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2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  <a:sp3d/>
            </c:spPr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</c:dPt>
          <c:dPt>
            <c:idx val="4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Comunicacion!$B$5:$F$5</c:f>
              <c:strCache>
                <c:ptCount val="5"/>
                <c:pt idx="0">
                  <c:v>Siempre</c:v>
                </c:pt>
                <c:pt idx="1">
                  <c:v>La mayoría de las veces si</c:v>
                </c:pt>
                <c:pt idx="2">
                  <c:v>Algunas veces si, algunas veces no</c:v>
                </c:pt>
                <c:pt idx="3">
                  <c:v>La mayoría de las veces no</c:v>
                </c:pt>
                <c:pt idx="4">
                  <c:v>Nunca</c:v>
                </c:pt>
              </c:strCache>
            </c:strRef>
          </c:cat>
          <c:val>
            <c:numRef>
              <c:f>Comunicacion!$B$6:$F$6</c:f>
              <c:numCache>
                <c:formatCode>General</c:formatCode>
                <c:ptCount val="5"/>
                <c:pt idx="0">
                  <c:v>1154</c:v>
                </c:pt>
                <c:pt idx="1">
                  <c:v>1189</c:v>
                </c:pt>
                <c:pt idx="2">
                  <c:v>858</c:v>
                </c:pt>
                <c:pt idx="3">
                  <c:v>709</c:v>
                </c:pt>
                <c:pt idx="4">
                  <c:v>460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05431376"/>
        <c:axId val="305433336"/>
        <c:axId val="0"/>
      </c:bar3DChart>
      <c:catAx>
        <c:axId val="305431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305433336"/>
        <c:crosses val="autoZero"/>
        <c:auto val="1"/>
        <c:lblAlgn val="ctr"/>
        <c:lblOffset val="100"/>
        <c:noMultiLvlLbl val="0"/>
      </c:catAx>
      <c:valAx>
        <c:axId val="3054333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3054313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Comunicacion!$A$11</c:f>
              <c:strCache>
                <c:ptCount val="1"/>
                <c:pt idx="0">
                  <c:v>Mis superiores comunican la visión, la misión y los valores de la organización.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1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2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  <a:sp3d/>
            </c:spPr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</c:dPt>
          <c:dPt>
            <c:idx val="4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Comunicacion!$B$10:$F$10</c:f>
              <c:strCache>
                <c:ptCount val="5"/>
                <c:pt idx="0">
                  <c:v>Siempre</c:v>
                </c:pt>
                <c:pt idx="1">
                  <c:v>La mayoría de las veces si</c:v>
                </c:pt>
                <c:pt idx="2">
                  <c:v>Algunas veces si, algunas veces no</c:v>
                </c:pt>
                <c:pt idx="3">
                  <c:v>La mayoría de las veces no</c:v>
                </c:pt>
                <c:pt idx="4">
                  <c:v>Nunca</c:v>
                </c:pt>
              </c:strCache>
            </c:strRef>
          </c:cat>
          <c:val>
            <c:numRef>
              <c:f>Comunicacion!$B$11:$F$11</c:f>
              <c:numCache>
                <c:formatCode>General</c:formatCode>
                <c:ptCount val="5"/>
                <c:pt idx="0">
                  <c:v>708</c:v>
                </c:pt>
                <c:pt idx="1">
                  <c:v>835</c:v>
                </c:pt>
                <c:pt idx="2">
                  <c:v>1240</c:v>
                </c:pt>
                <c:pt idx="3">
                  <c:v>756</c:v>
                </c:pt>
                <c:pt idx="4">
                  <c:v>831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05434120"/>
        <c:axId val="305434512"/>
        <c:axId val="0"/>
      </c:bar3DChart>
      <c:catAx>
        <c:axId val="3054341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305434512"/>
        <c:crosses val="autoZero"/>
        <c:auto val="1"/>
        <c:lblAlgn val="ctr"/>
        <c:lblOffset val="100"/>
        <c:noMultiLvlLbl val="0"/>
      </c:catAx>
      <c:valAx>
        <c:axId val="3054345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3054341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'Disponibilidad de recursos'!$A$2</c:f>
              <c:strCache>
                <c:ptCount val="1"/>
                <c:pt idx="0">
                  <c:v>Cuento con el material necesario para el desempeño de mis funciones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1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2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  <a:sp3d/>
            </c:spPr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</c:dPt>
          <c:dPt>
            <c:idx val="4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'Disponibilidad de recursos'!$B$1:$F$1</c:f>
              <c:strCache>
                <c:ptCount val="5"/>
                <c:pt idx="0">
                  <c:v>Siempre</c:v>
                </c:pt>
                <c:pt idx="1">
                  <c:v>La mayoría de las veces si</c:v>
                </c:pt>
                <c:pt idx="2">
                  <c:v>Algunas veces si, algunas veces no</c:v>
                </c:pt>
                <c:pt idx="3">
                  <c:v>La mayoría de las veces no</c:v>
                </c:pt>
                <c:pt idx="4">
                  <c:v>Nunca</c:v>
                </c:pt>
              </c:strCache>
            </c:strRef>
          </c:cat>
          <c:val>
            <c:numRef>
              <c:f>'Disponibilidad de recursos'!$B$2:$F$2</c:f>
              <c:numCache>
                <c:formatCode>General</c:formatCode>
                <c:ptCount val="5"/>
                <c:pt idx="0">
                  <c:v>593</c:v>
                </c:pt>
                <c:pt idx="1">
                  <c:v>1680</c:v>
                </c:pt>
                <c:pt idx="2">
                  <c:v>1366</c:v>
                </c:pt>
                <c:pt idx="3">
                  <c:v>699</c:v>
                </c:pt>
                <c:pt idx="4">
                  <c:v>32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22500928"/>
        <c:axId val="222493480"/>
        <c:axId val="0"/>
      </c:bar3DChart>
      <c:catAx>
        <c:axId val="2225009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222493480"/>
        <c:crosses val="autoZero"/>
        <c:auto val="1"/>
        <c:lblAlgn val="ctr"/>
        <c:lblOffset val="100"/>
        <c:noMultiLvlLbl val="0"/>
      </c:catAx>
      <c:valAx>
        <c:axId val="2224934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2225009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10508607887969056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'Recompensas y reconocimientos'!$A$10</c:f>
              <c:strCache>
                <c:ptCount val="1"/>
                <c:pt idx="0">
                  <c:v>En mi institución hay sistemas de recompensas por resultados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1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2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  <a:sp3d/>
            </c:spPr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</c:dPt>
          <c:dPt>
            <c:idx val="4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'Recompensas y reconocimientos'!$B$9:$F$9</c:f>
              <c:strCache>
                <c:ptCount val="5"/>
                <c:pt idx="0">
                  <c:v>Siempre</c:v>
                </c:pt>
                <c:pt idx="1">
                  <c:v>La mayoría de las veces si</c:v>
                </c:pt>
                <c:pt idx="2">
                  <c:v>Algunas veces si, algunas veces no</c:v>
                </c:pt>
                <c:pt idx="3">
                  <c:v>La mayoría de las veces no</c:v>
                </c:pt>
                <c:pt idx="4">
                  <c:v>Nunca</c:v>
                </c:pt>
              </c:strCache>
            </c:strRef>
          </c:cat>
          <c:val>
            <c:numRef>
              <c:f>'Recompensas y reconocimientos'!$B$10:$F$10</c:f>
              <c:numCache>
                <c:formatCode>General</c:formatCode>
                <c:ptCount val="5"/>
                <c:pt idx="0">
                  <c:v>230</c:v>
                </c:pt>
                <c:pt idx="1">
                  <c:v>525</c:v>
                </c:pt>
                <c:pt idx="2">
                  <c:v>1014</c:v>
                </c:pt>
                <c:pt idx="3">
                  <c:v>809</c:v>
                </c:pt>
                <c:pt idx="4">
                  <c:v>1792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22053192"/>
        <c:axId val="222052800"/>
        <c:axId val="0"/>
      </c:bar3DChart>
      <c:catAx>
        <c:axId val="2220531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222052800"/>
        <c:crosses val="autoZero"/>
        <c:auto val="1"/>
        <c:lblAlgn val="ctr"/>
        <c:lblOffset val="100"/>
        <c:noMultiLvlLbl val="0"/>
      </c:catAx>
      <c:valAx>
        <c:axId val="2220528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2220531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'Disponibilidad de recursos'!$A$7</c:f>
              <c:strCache>
                <c:ptCount val="1"/>
                <c:pt idx="0">
                  <c:v>El equipo de computo con que cuento es adecuado para el desarrollo de mi trabajo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1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2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  <a:sp3d/>
            </c:spPr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</c:dPt>
          <c:dPt>
            <c:idx val="4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'Disponibilidad de recursos'!$B$6:$F$6</c:f>
              <c:strCache>
                <c:ptCount val="5"/>
                <c:pt idx="0">
                  <c:v>Siempre</c:v>
                </c:pt>
                <c:pt idx="1">
                  <c:v>La mayoría de las veces si</c:v>
                </c:pt>
                <c:pt idx="2">
                  <c:v>Algunas veces si, algunas veces no</c:v>
                </c:pt>
                <c:pt idx="3">
                  <c:v>La mayoría de las veces no</c:v>
                </c:pt>
                <c:pt idx="4">
                  <c:v>Nunca</c:v>
                </c:pt>
              </c:strCache>
            </c:strRef>
          </c:cat>
          <c:val>
            <c:numRef>
              <c:f>'Disponibilidad de recursos'!$B$7:$F$7</c:f>
              <c:numCache>
                <c:formatCode>General</c:formatCode>
                <c:ptCount val="5"/>
                <c:pt idx="0">
                  <c:v>988</c:v>
                </c:pt>
                <c:pt idx="1">
                  <c:v>1097</c:v>
                </c:pt>
                <c:pt idx="2">
                  <c:v>946</c:v>
                </c:pt>
                <c:pt idx="3">
                  <c:v>930</c:v>
                </c:pt>
                <c:pt idx="4">
                  <c:v>409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22495048"/>
        <c:axId val="305430984"/>
        <c:axId val="0"/>
      </c:bar3DChart>
      <c:catAx>
        <c:axId val="2224950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305430984"/>
        <c:crosses val="autoZero"/>
        <c:auto val="1"/>
        <c:lblAlgn val="ctr"/>
        <c:lblOffset val="100"/>
        <c:noMultiLvlLbl val="0"/>
      </c:catAx>
      <c:valAx>
        <c:axId val="3054309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2224950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'Disponibilidad de recursos'!$A$12</c:f>
              <c:strCache>
                <c:ptCount val="1"/>
                <c:pt idx="0">
                  <c:v>Tengo a tiempo el material que requiero para hacer mi trabajo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1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2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  <a:sp3d/>
            </c:spPr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</c:dPt>
          <c:dPt>
            <c:idx val="4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'Disponibilidad de recursos'!$B$11:$F$11</c:f>
              <c:strCache>
                <c:ptCount val="5"/>
                <c:pt idx="0">
                  <c:v>Siempre</c:v>
                </c:pt>
                <c:pt idx="1">
                  <c:v>La mayoría de las veces si</c:v>
                </c:pt>
                <c:pt idx="2">
                  <c:v>Algunas veces si, algunas veces no</c:v>
                </c:pt>
                <c:pt idx="3">
                  <c:v>La mayoría de las veces no</c:v>
                </c:pt>
                <c:pt idx="4">
                  <c:v>Nunca</c:v>
                </c:pt>
              </c:strCache>
            </c:strRef>
          </c:cat>
          <c:val>
            <c:numRef>
              <c:f>'Disponibilidad de recursos'!$B$12:$F$12</c:f>
              <c:numCache>
                <c:formatCode>General</c:formatCode>
                <c:ptCount val="5"/>
                <c:pt idx="0">
                  <c:v>578</c:v>
                </c:pt>
                <c:pt idx="1">
                  <c:v>1535</c:v>
                </c:pt>
                <c:pt idx="2">
                  <c:v>1141</c:v>
                </c:pt>
                <c:pt idx="3">
                  <c:v>866</c:v>
                </c:pt>
                <c:pt idx="4">
                  <c:v>250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26294056"/>
        <c:axId val="304841776"/>
        <c:axId val="0"/>
      </c:bar3DChart>
      <c:catAx>
        <c:axId val="2262940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304841776"/>
        <c:crosses val="autoZero"/>
        <c:auto val="1"/>
        <c:lblAlgn val="ctr"/>
        <c:lblOffset val="100"/>
        <c:noMultiLvlLbl val="0"/>
      </c:catAx>
      <c:valAx>
        <c:axId val="3048417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2262940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'Calidad de vida laboral'!$A$2</c:f>
              <c:strCache>
                <c:ptCount val="1"/>
                <c:pt idx="0">
                  <c:v>Cuento con condiciones adecuadas de seguridad e higiene para realizar mi trabajo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1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2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  <a:sp3d/>
            </c:spPr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</c:dPt>
          <c:dPt>
            <c:idx val="4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'Calidad de vida laboral'!$B$1:$F$1</c:f>
              <c:strCache>
                <c:ptCount val="5"/>
                <c:pt idx="0">
                  <c:v>Siempre</c:v>
                </c:pt>
                <c:pt idx="1">
                  <c:v>La mayoría de las veces si</c:v>
                </c:pt>
                <c:pt idx="2">
                  <c:v>Algunas veces si, algunas veces no</c:v>
                </c:pt>
                <c:pt idx="3">
                  <c:v>La mayoría de las veces no</c:v>
                </c:pt>
                <c:pt idx="4">
                  <c:v>Nunca</c:v>
                </c:pt>
              </c:strCache>
            </c:strRef>
          </c:cat>
          <c:val>
            <c:numRef>
              <c:f>'Calidad de vida laboral'!$B$2:$F$2</c:f>
              <c:numCache>
                <c:formatCode>General</c:formatCode>
                <c:ptCount val="5"/>
                <c:pt idx="0">
                  <c:v>690</c:v>
                </c:pt>
                <c:pt idx="1">
                  <c:v>1301</c:v>
                </c:pt>
                <c:pt idx="2">
                  <c:v>1333</c:v>
                </c:pt>
                <c:pt idx="3">
                  <c:v>857</c:v>
                </c:pt>
                <c:pt idx="4">
                  <c:v>189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04841384"/>
        <c:axId val="304843736"/>
        <c:axId val="0"/>
      </c:bar3DChart>
      <c:catAx>
        <c:axId val="3048413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304843736"/>
        <c:crosses val="autoZero"/>
        <c:auto val="1"/>
        <c:lblAlgn val="ctr"/>
        <c:lblOffset val="100"/>
        <c:noMultiLvlLbl val="0"/>
      </c:catAx>
      <c:valAx>
        <c:axId val="3048437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3048413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'Calidad de vida laboral'!$A$6</c:f>
              <c:strCache>
                <c:ptCount val="1"/>
                <c:pt idx="0">
                  <c:v>En mi área se busca que los servidores públicos y visitantes se sientan cómodos proporcionándoles agua o café.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1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2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  <a:sp3d/>
            </c:spPr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</c:dPt>
          <c:dPt>
            <c:idx val="4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'Calidad de vida laboral'!$B$5:$F$5</c:f>
              <c:strCache>
                <c:ptCount val="5"/>
                <c:pt idx="0">
                  <c:v>Siempre</c:v>
                </c:pt>
                <c:pt idx="1">
                  <c:v>La mayoría de las veces si</c:v>
                </c:pt>
                <c:pt idx="2">
                  <c:v>Algunas veces si, algunas veces no</c:v>
                </c:pt>
                <c:pt idx="3">
                  <c:v>La mayoría de las veces no</c:v>
                </c:pt>
                <c:pt idx="4">
                  <c:v>Nunca</c:v>
                </c:pt>
              </c:strCache>
            </c:strRef>
          </c:cat>
          <c:val>
            <c:numRef>
              <c:f>'Calidad de vida laboral'!$B$6:$F$6</c:f>
              <c:numCache>
                <c:formatCode>General</c:formatCode>
                <c:ptCount val="5"/>
                <c:pt idx="0">
                  <c:v>630</c:v>
                </c:pt>
                <c:pt idx="1">
                  <c:v>724</c:v>
                </c:pt>
                <c:pt idx="2">
                  <c:v>679</c:v>
                </c:pt>
                <c:pt idx="3">
                  <c:v>789</c:v>
                </c:pt>
                <c:pt idx="4">
                  <c:v>1548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04846088"/>
        <c:axId val="304847264"/>
        <c:axId val="0"/>
      </c:bar3DChart>
      <c:catAx>
        <c:axId val="3048460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304847264"/>
        <c:crosses val="autoZero"/>
        <c:auto val="1"/>
        <c:lblAlgn val="ctr"/>
        <c:lblOffset val="100"/>
        <c:noMultiLvlLbl val="0"/>
      </c:catAx>
      <c:valAx>
        <c:axId val="3048472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3048460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'Calidad de vida laboral'!$A$11</c:f>
              <c:strCache>
                <c:ptCount val="1"/>
                <c:pt idx="0">
                  <c:v>En mi área el trato entre servidores públicos es respetuoso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1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2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  <a:sp3d/>
            </c:spPr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</c:dPt>
          <c:dPt>
            <c:idx val="4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'Calidad de vida laboral'!$B$10:$F$10</c:f>
              <c:strCache>
                <c:ptCount val="5"/>
                <c:pt idx="0">
                  <c:v>Siempre</c:v>
                </c:pt>
                <c:pt idx="1">
                  <c:v>La mayoría de las veces si</c:v>
                </c:pt>
                <c:pt idx="2">
                  <c:v>Algunas veces si, algunas veces no</c:v>
                </c:pt>
                <c:pt idx="3">
                  <c:v>La mayoría de las veces no</c:v>
                </c:pt>
                <c:pt idx="4">
                  <c:v>Nunca</c:v>
                </c:pt>
              </c:strCache>
            </c:strRef>
          </c:cat>
          <c:val>
            <c:numRef>
              <c:f>'Calidad de vida laboral'!$B$11:$F$11</c:f>
              <c:numCache>
                <c:formatCode>General</c:formatCode>
                <c:ptCount val="5"/>
                <c:pt idx="0">
                  <c:v>1692</c:v>
                </c:pt>
                <c:pt idx="1">
                  <c:v>1588</c:v>
                </c:pt>
                <c:pt idx="2">
                  <c:v>840</c:v>
                </c:pt>
                <c:pt idx="3">
                  <c:v>216</c:v>
                </c:pt>
                <c:pt idx="4">
                  <c:v>34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04839816"/>
        <c:axId val="304842560"/>
        <c:axId val="0"/>
      </c:bar3DChart>
      <c:catAx>
        <c:axId val="3048398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304842560"/>
        <c:crosses val="autoZero"/>
        <c:auto val="1"/>
        <c:lblAlgn val="ctr"/>
        <c:lblOffset val="100"/>
        <c:noMultiLvlLbl val="0"/>
      </c:catAx>
      <c:valAx>
        <c:axId val="3048425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3048398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'Calidad de vida laboral'!$A$21</c:f>
              <c:strCache>
                <c:ptCount val="1"/>
                <c:pt idx="0">
                  <c:v>Mi institución da respuesta oportuna a observaciones entre limpieza y seguridad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1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2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  <a:sp3d/>
            </c:spPr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</c:dPt>
          <c:dPt>
            <c:idx val="4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'Calidad de vida laboral'!$B$20:$F$20</c:f>
              <c:strCache>
                <c:ptCount val="5"/>
                <c:pt idx="0">
                  <c:v>Siempre</c:v>
                </c:pt>
                <c:pt idx="1">
                  <c:v>La mayoría de las veces si</c:v>
                </c:pt>
                <c:pt idx="2">
                  <c:v>Algunas veces si, algunas veces no</c:v>
                </c:pt>
                <c:pt idx="3">
                  <c:v>La mayoría de las veces no</c:v>
                </c:pt>
                <c:pt idx="4">
                  <c:v>Nunca</c:v>
                </c:pt>
              </c:strCache>
            </c:strRef>
          </c:cat>
          <c:val>
            <c:numRef>
              <c:f>'Calidad de vida laboral'!$B$21:$F$21</c:f>
              <c:numCache>
                <c:formatCode>General</c:formatCode>
                <c:ptCount val="5"/>
                <c:pt idx="0">
                  <c:v>661</c:v>
                </c:pt>
                <c:pt idx="1">
                  <c:v>1382</c:v>
                </c:pt>
                <c:pt idx="2">
                  <c:v>1182</c:v>
                </c:pt>
                <c:pt idx="3">
                  <c:v>836</c:v>
                </c:pt>
                <c:pt idx="4">
                  <c:v>309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04840600"/>
        <c:axId val="304844520"/>
        <c:axId val="0"/>
      </c:bar3DChart>
      <c:catAx>
        <c:axId val="3048406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304844520"/>
        <c:crosses val="autoZero"/>
        <c:auto val="1"/>
        <c:lblAlgn val="ctr"/>
        <c:lblOffset val="100"/>
        <c:noMultiLvlLbl val="0"/>
      </c:catAx>
      <c:valAx>
        <c:axId val="3048445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3048406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'Calidad de vida laboral'!$A$16</c:f>
              <c:strCache>
                <c:ptCount val="1"/>
                <c:pt idx="0">
                  <c:v>Me siento feliz haciendo mi trabajo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1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2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  <a:sp3d/>
            </c:spPr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</c:dPt>
          <c:dPt>
            <c:idx val="4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'Calidad de vida laboral'!$B$15:$F$15</c:f>
              <c:strCache>
                <c:ptCount val="5"/>
                <c:pt idx="0">
                  <c:v>Siempre</c:v>
                </c:pt>
                <c:pt idx="1">
                  <c:v>La mayoría de las veces si</c:v>
                </c:pt>
                <c:pt idx="2">
                  <c:v>Algunas veces si, algunas veces no</c:v>
                </c:pt>
                <c:pt idx="3">
                  <c:v>La mayoría de las veces no</c:v>
                </c:pt>
                <c:pt idx="4">
                  <c:v>Nunca</c:v>
                </c:pt>
              </c:strCache>
            </c:strRef>
          </c:cat>
          <c:val>
            <c:numRef>
              <c:f>'Calidad de vida laboral'!$B$16:$F$16</c:f>
              <c:numCache>
                <c:formatCode>General</c:formatCode>
                <c:ptCount val="5"/>
                <c:pt idx="0">
                  <c:v>2787</c:v>
                </c:pt>
                <c:pt idx="1">
                  <c:v>1179</c:v>
                </c:pt>
                <c:pt idx="2">
                  <c:v>373</c:v>
                </c:pt>
                <c:pt idx="3">
                  <c:v>30</c:v>
                </c:pt>
                <c:pt idx="4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04843344"/>
        <c:axId val="305431768"/>
        <c:axId val="0"/>
      </c:bar3DChart>
      <c:catAx>
        <c:axId val="3048433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305431768"/>
        <c:crosses val="autoZero"/>
        <c:auto val="1"/>
        <c:lblAlgn val="ctr"/>
        <c:lblOffset val="100"/>
        <c:noMultiLvlLbl val="0"/>
      </c:catAx>
      <c:valAx>
        <c:axId val="3054317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3048433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  <c:userShapes r:id="rId4"/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'Colaboracion y trabajo en equip'!$A$2</c:f>
              <c:strCache>
                <c:ptCount val="1"/>
                <c:pt idx="0">
                  <c:v>En mi área se promueve trabajar en equipo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1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2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  <a:sp3d/>
            </c:spPr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</c:dPt>
          <c:dPt>
            <c:idx val="4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'Colaboracion y trabajo en equip'!$B$1:$F$1</c:f>
              <c:strCache>
                <c:ptCount val="5"/>
                <c:pt idx="0">
                  <c:v>Siempre</c:v>
                </c:pt>
                <c:pt idx="1">
                  <c:v>La mayoría de las veces si</c:v>
                </c:pt>
                <c:pt idx="2">
                  <c:v>Algunas veces si, algunas veces no</c:v>
                </c:pt>
                <c:pt idx="3">
                  <c:v>La mayoría de las veces no</c:v>
                </c:pt>
                <c:pt idx="4">
                  <c:v>Nunca</c:v>
                </c:pt>
              </c:strCache>
            </c:strRef>
          </c:cat>
          <c:val>
            <c:numRef>
              <c:f>'Colaboracion y trabajo en equip'!$B$2:$F$2</c:f>
              <c:numCache>
                <c:formatCode>General</c:formatCode>
                <c:ptCount val="5"/>
                <c:pt idx="0">
                  <c:v>1302</c:v>
                </c:pt>
                <c:pt idx="1">
                  <c:v>1260</c:v>
                </c:pt>
                <c:pt idx="2">
                  <c:v>1179</c:v>
                </c:pt>
                <c:pt idx="3">
                  <c:v>533</c:v>
                </c:pt>
                <c:pt idx="4">
                  <c:v>96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04845696"/>
        <c:axId val="305432160"/>
        <c:axId val="0"/>
      </c:bar3DChart>
      <c:catAx>
        <c:axId val="3048456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305432160"/>
        <c:crosses val="autoZero"/>
        <c:auto val="1"/>
        <c:lblAlgn val="ctr"/>
        <c:lblOffset val="100"/>
        <c:noMultiLvlLbl val="0"/>
      </c:catAx>
      <c:valAx>
        <c:axId val="3054321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3048456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'Colaboracion y trabajo en equip'!$A$7</c:f>
              <c:strCache>
                <c:ptCount val="1"/>
                <c:pt idx="0">
                  <c:v>En mi área recibimos capacitación para trabajar en equipo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1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2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  <a:sp3d/>
            </c:spPr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</c:dPt>
          <c:dPt>
            <c:idx val="4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'Colaboracion y trabajo en equip'!$B$6:$F$6</c:f>
              <c:strCache>
                <c:ptCount val="5"/>
                <c:pt idx="0">
                  <c:v>Siempre</c:v>
                </c:pt>
                <c:pt idx="1">
                  <c:v>La mayoría de las veces si</c:v>
                </c:pt>
                <c:pt idx="2">
                  <c:v>Algunas veces si, algunas veces no</c:v>
                </c:pt>
                <c:pt idx="3">
                  <c:v>La mayoría de las veces no</c:v>
                </c:pt>
                <c:pt idx="4">
                  <c:v>Nunca</c:v>
                </c:pt>
              </c:strCache>
            </c:strRef>
          </c:cat>
          <c:val>
            <c:numRef>
              <c:f>'Colaboracion y trabajo en equip'!$B$7:$F$7</c:f>
              <c:numCache>
                <c:formatCode>General</c:formatCode>
                <c:ptCount val="5"/>
                <c:pt idx="0">
                  <c:v>357</c:v>
                </c:pt>
                <c:pt idx="1">
                  <c:v>733</c:v>
                </c:pt>
                <c:pt idx="2">
                  <c:v>1032</c:v>
                </c:pt>
                <c:pt idx="3">
                  <c:v>1373</c:v>
                </c:pt>
                <c:pt idx="4">
                  <c:v>875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07123632"/>
        <c:axId val="307121280"/>
        <c:axId val="0"/>
      </c:bar3DChart>
      <c:catAx>
        <c:axId val="3071236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307121280"/>
        <c:crosses val="autoZero"/>
        <c:auto val="1"/>
        <c:lblAlgn val="ctr"/>
        <c:lblOffset val="100"/>
        <c:noMultiLvlLbl val="0"/>
      </c:catAx>
      <c:valAx>
        <c:axId val="3071212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3071236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'Colaboracion y trabajo en equip'!$A$12</c:f>
              <c:strCache>
                <c:ptCount val="1"/>
                <c:pt idx="0">
                  <c:v>Cuando trabajo en equipo se logran mejores resultados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1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2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  <a:sp3d/>
            </c:spPr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</c:dPt>
          <c:dPt>
            <c:idx val="4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'Colaboracion y trabajo en equip'!$B$11:$F$11</c:f>
              <c:strCache>
                <c:ptCount val="5"/>
                <c:pt idx="0">
                  <c:v>Siempre</c:v>
                </c:pt>
                <c:pt idx="1">
                  <c:v>La mayoría de las veces si</c:v>
                </c:pt>
                <c:pt idx="2">
                  <c:v>Algunas veces si, algunas veces no</c:v>
                </c:pt>
                <c:pt idx="3">
                  <c:v>La mayoría de las veces no</c:v>
                </c:pt>
                <c:pt idx="4">
                  <c:v>Nunca</c:v>
                </c:pt>
              </c:strCache>
            </c:strRef>
          </c:cat>
          <c:val>
            <c:numRef>
              <c:f>'Colaboracion y trabajo en equip'!$B$12:$F$12</c:f>
              <c:numCache>
                <c:formatCode>General</c:formatCode>
                <c:ptCount val="5"/>
                <c:pt idx="0">
                  <c:v>2931</c:v>
                </c:pt>
                <c:pt idx="1">
                  <c:v>1034</c:v>
                </c:pt>
                <c:pt idx="2">
                  <c:v>345</c:v>
                </c:pt>
                <c:pt idx="3">
                  <c:v>60</c:v>
                </c:pt>
                <c:pt idx="4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07120888"/>
        <c:axId val="307117360"/>
        <c:axId val="0"/>
      </c:bar3DChart>
      <c:catAx>
        <c:axId val="3071208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307117360"/>
        <c:crosses val="autoZero"/>
        <c:auto val="1"/>
        <c:lblAlgn val="ctr"/>
        <c:lblOffset val="100"/>
        <c:noMultiLvlLbl val="0"/>
      </c:catAx>
      <c:valAx>
        <c:axId val="3071173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3071208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'Recompensas y reconocimientos'!$A$20</c:f>
              <c:strCache>
                <c:ptCount val="1"/>
                <c:pt idx="0">
                  <c:v>Mi jefe es objetivo cuando evalúa mi desempeño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1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2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  <a:sp3d/>
            </c:spPr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</c:dPt>
          <c:dPt>
            <c:idx val="4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'Recompensas y reconocimientos'!$B$19:$F$19</c:f>
              <c:strCache>
                <c:ptCount val="5"/>
                <c:pt idx="0">
                  <c:v>Siempre</c:v>
                </c:pt>
                <c:pt idx="1">
                  <c:v>La mayoría de las veces si</c:v>
                </c:pt>
                <c:pt idx="2">
                  <c:v>Algunas veces si, algunas veces no</c:v>
                </c:pt>
                <c:pt idx="3">
                  <c:v>La mayoría de las veces no</c:v>
                </c:pt>
                <c:pt idx="4">
                  <c:v>Nunca</c:v>
                </c:pt>
              </c:strCache>
            </c:strRef>
          </c:cat>
          <c:val>
            <c:numRef>
              <c:f>'Recompensas y reconocimientos'!$B$20:$F$20</c:f>
              <c:numCache>
                <c:formatCode>General</c:formatCode>
                <c:ptCount val="5"/>
                <c:pt idx="0">
                  <c:v>1187</c:v>
                </c:pt>
                <c:pt idx="1">
                  <c:v>1346</c:v>
                </c:pt>
                <c:pt idx="2">
                  <c:v>1059</c:v>
                </c:pt>
                <c:pt idx="3">
                  <c:v>469</c:v>
                </c:pt>
                <c:pt idx="4">
                  <c:v>309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22052016"/>
        <c:axId val="222050448"/>
        <c:axId val="0"/>
      </c:bar3DChart>
      <c:catAx>
        <c:axId val="2220520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222050448"/>
        <c:crosses val="autoZero"/>
        <c:auto val="1"/>
        <c:lblAlgn val="ctr"/>
        <c:lblOffset val="100"/>
        <c:noMultiLvlLbl val="0"/>
      </c:catAx>
      <c:valAx>
        <c:axId val="2220504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2220520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'Colaboracion y trabajo en equip'!$A$17</c:f>
              <c:strCache>
                <c:ptCount val="1"/>
                <c:pt idx="0">
                  <c:v>En mi área se trabaja en equipo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1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2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  <a:sp3d/>
            </c:spPr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</c:dPt>
          <c:dPt>
            <c:idx val="4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'Colaboracion y trabajo en equip'!$B$16:$F$16</c:f>
              <c:strCache>
                <c:ptCount val="5"/>
                <c:pt idx="0">
                  <c:v>Siempre</c:v>
                </c:pt>
                <c:pt idx="1">
                  <c:v>La mayoría de las veces si</c:v>
                </c:pt>
                <c:pt idx="2">
                  <c:v>Algunas veces si, algunas veces no</c:v>
                </c:pt>
                <c:pt idx="3">
                  <c:v>La mayoría de las veces no</c:v>
                </c:pt>
                <c:pt idx="4">
                  <c:v>Nunca</c:v>
                </c:pt>
              </c:strCache>
            </c:strRef>
          </c:cat>
          <c:val>
            <c:numRef>
              <c:f>'Colaboracion y trabajo en equip'!$B$17:$F$17</c:f>
              <c:numCache>
                <c:formatCode>General</c:formatCode>
                <c:ptCount val="5"/>
                <c:pt idx="0">
                  <c:v>1610</c:v>
                </c:pt>
                <c:pt idx="1">
                  <c:v>1318</c:v>
                </c:pt>
                <c:pt idx="2">
                  <c:v>1061</c:v>
                </c:pt>
                <c:pt idx="3">
                  <c:v>288</c:v>
                </c:pt>
                <c:pt idx="4">
                  <c:v>93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07119712"/>
        <c:axId val="307120104"/>
        <c:axId val="0"/>
      </c:bar3DChart>
      <c:catAx>
        <c:axId val="3071197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307120104"/>
        <c:crosses val="autoZero"/>
        <c:auto val="1"/>
        <c:lblAlgn val="ctr"/>
        <c:lblOffset val="100"/>
        <c:noMultiLvlLbl val="0"/>
      </c:catAx>
      <c:valAx>
        <c:axId val="3071201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3071197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'Liderazgo y capacitacion'!$A$2</c:f>
              <c:strCache>
                <c:ptCount val="1"/>
                <c:pt idx="0">
                  <c:v>Mi jefe es congruente en lo que dice y hace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1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2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  <a:sp3d/>
            </c:spPr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</c:dPt>
          <c:dPt>
            <c:idx val="4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'Liderazgo y capacitacion'!$B$1:$F$1</c:f>
              <c:strCache>
                <c:ptCount val="5"/>
                <c:pt idx="0">
                  <c:v>Siempre</c:v>
                </c:pt>
                <c:pt idx="1">
                  <c:v>La mayoría de las veces si</c:v>
                </c:pt>
                <c:pt idx="2">
                  <c:v>Algunas veces si, algunas veces no</c:v>
                </c:pt>
                <c:pt idx="3">
                  <c:v>La mayoría de las veces no</c:v>
                </c:pt>
                <c:pt idx="4">
                  <c:v>Nunca</c:v>
                </c:pt>
              </c:strCache>
            </c:strRef>
          </c:cat>
          <c:val>
            <c:numRef>
              <c:f>'Liderazgo y capacitacion'!$B$2:$F$2</c:f>
              <c:numCache>
                <c:formatCode>General</c:formatCode>
                <c:ptCount val="5"/>
                <c:pt idx="0">
                  <c:v>1181</c:v>
                </c:pt>
                <c:pt idx="1">
                  <c:v>1523</c:v>
                </c:pt>
                <c:pt idx="2">
                  <c:v>1038</c:v>
                </c:pt>
                <c:pt idx="3">
                  <c:v>474</c:v>
                </c:pt>
                <c:pt idx="4">
                  <c:v>154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07118536"/>
        <c:axId val="307122456"/>
        <c:axId val="0"/>
      </c:bar3DChart>
      <c:catAx>
        <c:axId val="3071185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307122456"/>
        <c:crosses val="autoZero"/>
        <c:auto val="1"/>
        <c:lblAlgn val="ctr"/>
        <c:lblOffset val="100"/>
        <c:noMultiLvlLbl val="0"/>
      </c:catAx>
      <c:valAx>
        <c:axId val="3071224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3071185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12189324982678131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'Liderazgo y capacitacion'!$A$7</c:f>
              <c:strCache>
                <c:ptCount val="1"/>
                <c:pt idx="0">
                  <c:v>Mi jefe me proporciona la información necesaria para desempeñar mi trabajo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1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2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  <a:sp3d/>
            </c:spPr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</c:dPt>
          <c:dPt>
            <c:idx val="4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'Liderazgo y capacitacion'!$B$6:$F$6</c:f>
              <c:strCache>
                <c:ptCount val="5"/>
                <c:pt idx="0">
                  <c:v>Siempre</c:v>
                </c:pt>
                <c:pt idx="1">
                  <c:v>La mayoría de las veces si</c:v>
                </c:pt>
                <c:pt idx="2">
                  <c:v>Algunas veces si, algunas veces no</c:v>
                </c:pt>
                <c:pt idx="3">
                  <c:v>La mayoría de las veces no</c:v>
                </c:pt>
                <c:pt idx="4">
                  <c:v>Nunca</c:v>
                </c:pt>
              </c:strCache>
            </c:strRef>
          </c:cat>
          <c:val>
            <c:numRef>
              <c:f>'Liderazgo y capacitacion'!$B$7:$F$7</c:f>
              <c:numCache>
                <c:formatCode>General</c:formatCode>
                <c:ptCount val="5"/>
                <c:pt idx="0">
                  <c:v>1118</c:v>
                </c:pt>
                <c:pt idx="1">
                  <c:v>1265</c:v>
                </c:pt>
                <c:pt idx="2">
                  <c:v>1356</c:v>
                </c:pt>
                <c:pt idx="3">
                  <c:v>466</c:v>
                </c:pt>
                <c:pt idx="4">
                  <c:v>185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15242632"/>
        <c:axId val="315244984"/>
        <c:axId val="0"/>
      </c:bar3DChart>
      <c:catAx>
        <c:axId val="3152426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315244984"/>
        <c:crosses val="autoZero"/>
        <c:auto val="1"/>
        <c:lblAlgn val="ctr"/>
        <c:lblOffset val="100"/>
        <c:noMultiLvlLbl val="0"/>
      </c:catAx>
      <c:valAx>
        <c:axId val="3152449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3152426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'Liderazgo y capacitacion'!$A$22</c:f>
              <c:strCache>
                <c:ptCount val="1"/>
                <c:pt idx="0">
                  <c:v>Mi jefe distribuye el trabajo de acuerdo a capacidades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1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2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  <a:sp3d/>
            </c:spPr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</c:dPt>
          <c:dPt>
            <c:idx val="4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'Liderazgo y capacitacion'!$B$21:$F$21</c:f>
              <c:strCache>
                <c:ptCount val="5"/>
                <c:pt idx="0">
                  <c:v>Siempre</c:v>
                </c:pt>
                <c:pt idx="1">
                  <c:v>La mayoría de las veces si</c:v>
                </c:pt>
                <c:pt idx="2">
                  <c:v>Algunas veces si, algunas veces no</c:v>
                </c:pt>
                <c:pt idx="3">
                  <c:v>La mayoría de las veces no</c:v>
                </c:pt>
                <c:pt idx="4">
                  <c:v>Nunca</c:v>
                </c:pt>
              </c:strCache>
            </c:strRef>
          </c:cat>
          <c:val>
            <c:numRef>
              <c:f>'Liderazgo y capacitacion'!$B$22:$F$22</c:f>
              <c:numCache>
                <c:formatCode>General</c:formatCode>
                <c:ptCount val="5"/>
                <c:pt idx="0">
                  <c:v>1387</c:v>
                </c:pt>
                <c:pt idx="1">
                  <c:v>1455</c:v>
                </c:pt>
                <c:pt idx="2">
                  <c:v>1301</c:v>
                </c:pt>
                <c:pt idx="3">
                  <c:v>582</c:v>
                </c:pt>
                <c:pt idx="4">
                  <c:v>227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15246944"/>
        <c:axId val="315243024"/>
        <c:axId val="0"/>
      </c:bar3DChart>
      <c:catAx>
        <c:axId val="3152469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315243024"/>
        <c:crosses val="autoZero"/>
        <c:auto val="1"/>
        <c:lblAlgn val="ctr"/>
        <c:lblOffset val="100"/>
        <c:noMultiLvlLbl val="0"/>
      </c:catAx>
      <c:valAx>
        <c:axId val="3152430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3152469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'Liderazgo y capacitacion'!$A$17</c:f>
              <c:strCache>
                <c:ptCount val="1"/>
                <c:pt idx="0">
                  <c:v>Mi jefe esta abierto para recibir sugerencias y comentarios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1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2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  <a:sp3d/>
            </c:spPr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</c:dPt>
          <c:dPt>
            <c:idx val="4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'Liderazgo y capacitacion'!$B$16:$F$16</c:f>
              <c:strCache>
                <c:ptCount val="5"/>
                <c:pt idx="0">
                  <c:v>Siempre</c:v>
                </c:pt>
                <c:pt idx="1">
                  <c:v>La mayoría de las veces si</c:v>
                </c:pt>
                <c:pt idx="2">
                  <c:v>Algunas veces si, algunas veces no</c:v>
                </c:pt>
                <c:pt idx="3">
                  <c:v>La mayoría de las veces no</c:v>
                </c:pt>
                <c:pt idx="4">
                  <c:v>Nunca</c:v>
                </c:pt>
              </c:strCache>
            </c:strRef>
          </c:cat>
          <c:val>
            <c:numRef>
              <c:f>'Liderazgo y capacitacion'!$B$17:$F$17</c:f>
              <c:numCache>
                <c:formatCode>General</c:formatCode>
                <c:ptCount val="5"/>
                <c:pt idx="0">
                  <c:v>1678</c:v>
                </c:pt>
                <c:pt idx="1">
                  <c:v>1248</c:v>
                </c:pt>
                <c:pt idx="2">
                  <c:v>880</c:v>
                </c:pt>
                <c:pt idx="3">
                  <c:v>351</c:v>
                </c:pt>
                <c:pt idx="4">
                  <c:v>213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15245768"/>
        <c:axId val="315245376"/>
        <c:axId val="0"/>
      </c:bar3DChart>
      <c:catAx>
        <c:axId val="3152457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315245376"/>
        <c:crosses val="autoZero"/>
        <c:auto val="1"/>
        <c:lblAlgn val="ctr"/>
        <c:lblOffset val="100"/>
        <c:noMultiLvlLbl val="0"/>
      </c:catAx>
      <c:valAx>
        <c:axId val="3152453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3152457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'Liderazgo y capacitacion'!$A$12</c:f>
              <c:strCache>
                <c:ptCount val="1"/>
                <c:pt idx="0">
                  <c:v>Mi jefe es un servidor publico ejemplar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1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2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  <a:sp3d/>
            </c:spPr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</c:dPt>
          <c:dPt>
            <c:idx val="4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'Liderazgo y capacitacion'!$B$11:$F$11</c:f>
              <c:strCache>
                <c:ptCount val="5"/>
                <c:pt idx="0">
                  <c:v>Siempre</c:v>
                </c:pt>
                <c:pt idx="1">
                  <c:v>La mayoría de las veces si</c:v>
                </c:pt>
                <c:pt idx="2">
                  <c:v>Algunas veces si, algunas veces no</c:v>
                </c:pt>
                <c:pt idx="3">
                  <c:v>La mayoría de las veces no</c:v>
                </c:pt>
                <c:pt idx="4">
                  <c:v>Nunca</c:v>
                </c:pt>
              </c:strCache>
            </c:strRef>
          </c:cat>
          <c:val>
            <c:numRef>
              <c:f>'Liderazgo y capacitacion'!$B$12:$F$12</c:f>
              <c:numCache>
                <c:formatCode>General</c:formatCode>
                <c:ptCount val="5"/>
                <c:pt idx="0">
                  <c:v>1720</c:v>
                </c:pt>
                <c:pt idx="1">
                  <c:v>1295</c:v>
                </c:pt>
                <c:pt idx="2">
                  <c:v>877</c:v>
                </c:pt>
                <c:pt idx="3">
                  <c:v>322</c:v>
                </c:pt>
                <c:pt idx="4">
                  <c:v>156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15243808"/>
        <c:axId val="315241064"/>
        <c:axId val="0"/>
      </c:bar3DChart>
      <c:catAx>
        <c:axId val="3152438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315241064"/>
        <c:crosses val="autoZero"/>
        <c:auto val="1"/>
        <c:lblAlgn val="ctr"/>
        <c:lblOffset val="100"/>
        <c:noMultiLvlLbl val="0"/>
      </c:catAx>
      <c:valAx>
        <c:axId val="3152410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3152438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'Identidad con la institucion y '!$A$2</c:f>
              <c:strCache>
                <c:ptCount val="1"/>
                <c:pt idx="0">
                  <c:v>Mi institución es el mejor lugar para trabajar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1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2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  <a:sp3d/>
            </c:spPr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</c:dPt>
          <c:dPt>
            <c:idx val="4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'Identidad con la institucion y '!$B$1:$F$1</c:f>
              <c:strCache>
                <c:ptCount val="5"/>
                <c:pt idx="0">
                  <c:v>Siempre</c:v>
                </c:pt>
                <c:pt idx="1">
                  <c:v>La mayoría de las veces si</c:v>
                </c:pt>
                <c:pt idx="2">
                  <c:v>Algunas veces si, algunas veces no</c:v>
                </c:pt>
                <c:pt idx="3">
                  <c:v>La mayoría de las veces no</c:v>
                </c:pt>
                <c:pt idx="4">
                  <c:v>Nunca</c:v>
                </c:pt>
              </c:strCache>
            </c:strRef>
          </c:cat>
          <c:val>
            <c:numRef>
              <c:f>'Identidad con la institucion y '!$B$2:$F$2</c:f>
              <c:numCache>
                <c:formatCode>General</c:formatCode>
                <c:ptCount val="5"/>
                <c:pt idx="0">
                  <c:v>2054</c:v>
                </c:pt>
                <c:pt idx="1">
                  <c:v>1455</c:v>
                </c:pt>
                <c:pt idx="2">
                  <c:v>665</c:v>
                </c:pt>
                <c:pt idx="3">
                  <c:v>193</c:v>
                </c:pt>
                <c:pt idx="4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15246552"/>
        <c:axId val="315247728"/>
        <c:axId val="0"/>
      </c:bar3DChart>
      <c:catAx>
        <c:axId val="3152465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315247728"/>
        <c:crosses val="autoZero"/>
        <c:auto val="1"/>
        <c:lblAlgn val="ctr"/>
        <c:lblOffset val="100"/>
        <c:noMultiLvlLbl val="0"/>
      </c:catAx>
      <c:valAx>
        <c:axId val="3152477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3152465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'Identidad con la institucion y '!$A$7</c:f>
              <c:strCache>
                <c:ptCount val="1"/>
                <c:pt idx="0">
                  <c:v>Mi institución cuenta con códigos de ética y de conducta actualizados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1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2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  <a:sp3d/>
            </c:spPr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</c:dPt>
          <c:dPt>
            <c:idx val="4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'Identidad con la institucion y '!$B$6:$F$6</c:f>
              <c:strCache>
                <c:ptCount val="5"/>
                <c:pt idx="0">
                  <c:v>Siempre</c:v>
                </c:pt>
                <c:pt idx="1">
                  <c:v>La mayoría de las veces si</c:v>
                </c:pt>
                <c:pt idx="2">
                  <c:v>Algunas veces si, algunas veces no</c:v>
                </c:pt>
                <c:pt idx="3">
                  <c:v>La mayoría de las veces no</c:v>
                </c:pt>
                <c:pt idx="4">
                  <c:v>Nunca</c:v>
                </c:pt>
              </c:strCache>
            </c:strRef>
          </c:cat>
          <c:val>
            <c:numRef>
              <c:f>'Identidad con la institucion y '!$B$7:$F$7</c:f>
              <c:numCache>
                <c:formatCode>General</c:formatCode>
                <c:ptCount val="5"/>
                <c:pt idx="0">
                  <c:v>834</c:v>
                </c:pt>
                <c:pt idx="1">
                  <c:v>1279</c:v>
                </c:pt>
                <c:pt idx="2">
                  <c:v>1122</c:v>
                </c:pt>
                <c:pt idx="3">
                  <c:v>669</c:v>
                </c:pt>
                <c:pt idx="4">
                  <c:v>466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15242240"/>
        <c:axId val="307121672"/>
        <c:axId val="0"/>
      </c:bar3DChart>
      <c:catAx>
        <c:axId val="3152422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307121672"/>
        <c:crosses val="autoZero"/>
        <c:auto val="1"/>
        <c:lblAlgn val="ctr"/>
        <c:lblOffset val="100"/>
        <c:noMultiLvlLbl val="0"/>
      </c:catAx>
      <c:valAx>
        <c:axId val="3071216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3152422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'Identidad con la institucion y '!$A$22</c:f>
              <c:strCache>
                <c:ptCount val="1"/>
                <c:pt idx="0">
                  <c:v>En mi área se actúa conforme a los valores que promueve mi institución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1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2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  <a:sp3d/>
            </c:spPr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</c:dPt>
          <c:dPt>
            <c:idx val="4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'Identidad con la institucion y '!$B$21:$F$21</c:f>
              <c:strCache>
                <c:ptCount val="5"/>
                <c:pt idx="0">
                  <c:v>Siempre</c:v>
                </c:pt>
                <c:pt idx="1">
                  <c:v>La mayoría de las veces si</c:v>
                </c:pt>
                <c:pt idx="2">
                  <c:v>Algunas veces si, algunas veces no</c:v>
                </c:pt>
                <c:pt idx="3">
                  <c:v>La mayoría de las veces no</c:v>
                </c:pt>
                <c:pt idx="4">
                  <c:v>Nunca</c:v>
                </c:pt>
              </c:strCache>
            </c:strRef>
          </c:cat>
          <c:val>
            <c:numRef>
              <c:f>'Identidad con la institucion y '!$B$22:$F$22</c:f>
              <c:numCache>
                <c:formatCode>General</c:formatCode>
                <c:ptCount val="5"/>
                <c:pt idx="0">
                  <c:v>1668</c:v>
                </c:pt>
                <c:pt idx="1">
                  <c:v>1434</c:v>
                </c:pt>
                <c:pt idx="2">
                  <c:v>799</c:v>
                </c:pt>
                <c:pt idx="3">
                  <c:v>284</c:v>
                </c:pt>
                <c:pt idx="4">
                  <c:v>185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05429416"/>
        <c:axId val="313013520"/>
        <c:axId val="0"/>
      </c:bar3DChart>
      <c:catAx>
        <c:axId val="3054294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313013520"/>
        <c:crosses val="autoZero"/>
        <c:auto val="1"/>
        <c:lblAlgn val="ctr"/>
        <c:lblOffset val="100"/>
        <c:noMultiLvlLbl val="0"/>
      </c:catAx>
      <c:valAx>
        <c:axId val="3130135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3054294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'Identidad con la institucion y '!$A$12</c:f>
              <c:strCache>
                <c:ptCount val="1"/>
                <c:pt idx="0">
                  <c:v>Me siento orgulloso de ser parte de mi institución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1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2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  <a:sp3d/>
            </c:spPr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</c:dPt>
          <c:dPt>
            <c:idx val="4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'Identidad con la institucion y '!$B$11:$F$11</c:f>
              <c:strCache>
                <c:ptCount val="5"/>
                <c:pt idx="0">
                  <c:v>Siempre</c:v>
                </c:pt>
                <c:pt idx="1">
                  <c:v>La mayoría de las veces si</c:v>
                </c:pt>
                <c:pt idx="2">
                  <c:v>Algunas veces si, algunas veces no</c:v>
                </c:pt>
                <c:pt idx="3">
                  <c:v>La mayoría de las veces no</c:v>
                </c:pt>
                <c:pt idx="4">
                  <c:v>Nunca</c:v>
                </c:pt>
              </c:strCache>
            </c:strRef>
          </c:cat>
          <c:val>
            <c:numRef>
              <c:f>'Identidad con la institucion y '!$B$12:$F$12</c:f>
              <c:numCache>
                <c:formatCode>General</c:formatCode>
                <c:ptCount val="5"/>
                <c:pt idx="0">
                  <c:v>3246</c:v>
                </c:pt>
                <c:pt idx="1">
                  <c:v>778</c:v>
                </c:pt>
                <c:pt idx="2">
                  <c:v>283</c:v>
                </c:pt>
                <c:pt idx="3">
                  <c:v>60</c:v>
                </c:pt>
                <c:pt idx="4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13015480"/>
        <c:axId val="313019008"/>
        <c:axId val="0"/>
      </c:bar3DChart>
      <c:catAx>
        <c:axId val="3130154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313019008"/>
        <c:crosses val="autoZero"/>
        <c:auto val="1"/>
        <c:lblAlgn val="ctr"/>
        <c:lblOffset val="100"/>
        <c:noMultiLvlLbl val="0"/>
      </c:catAx>
      <c:valAx>
        <c:axId val="3130190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3130154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14941972969867431"/>
          <c:y val="3.824979502419050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'Recompensas y reconocimientos'!$A$32</c:f>
              <c:strCache>
                <c:ptCount val="1"/>
                <c:pt idx="0">
                  <c:v>Mi jefe me hace sentir que mi trabajo es importante para el logro de los objetivos del área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1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2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  <a:sp3d/>
            </c:spPr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</c:dPt>
          <c:dPt>
            <c:idx val="4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'Recompensas y reconocimientos'!$B$31:$F$31</c:f>
              <c:strCache>
                <c:ptCount val="5"/>
                <c:pt idx="0">
                  <c:v>Siempre</c:v>
                </c:pt>
                <c:pt idx="1">
                  <c:v>La mayoría de las veces si</c:v>
                </c:pt>
                <c:pt idx="2">
                  <c:v>Algunas veces si, algunas veces no</c:v>
                </c:pt>
                <c:pt idx="3">
                  <c:v>La mayoría de las veces no</c:v>
                </c:pt>
                <c:pt idx="4">
                  <c:v>Nunca</c:v>
                </c:pt>
              </c:strCache>
            </c:strRef>
          </c:cat>
          <c:val>
            <c:numRef>
              <c:f>'Recompensas y reconocimientos'!$B$32:$F$32</c:f>
              <c:numCache>
                <c:formatCode>General</c:formatCode>
                <c:ptCount val="5"/>
                <c:pt idx="0">
                  <c:v>1337</c:v>
                </c:pt>
                <c:pt idx="1">
                  <c:v>1163</c:v>
                </c:pt>
                <c:pt idx="2">
                  <c:v>1092</c:v>
                </c:pt>
                <c:pt idx="3">
                  <c:v>471</c:v>
                </c:pt>
                <c:pt idx="4">
                  <c:v>307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22055544"/>
        <c:axId val="222056720"/>
        <c:axId val="0"/>
      </c:bar3DChart>
      <c:catAx>
        <c:axId val="2220555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222056720"/>
        <c:crosses val="autoZero"/>
        <c:auto val="1"/>
        <c:lblAlgn val="ctr"/>
        <c:lblOffset val="100"/>
        <c:noMultiLvlLbl val="0"/>
      </c:catAx>
      <c:valAx>
        <c:axId val="2220567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2220555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'Identidad con la institucion y '!$A$17</c:f>
              <c:strCache>
                <c:ptCount val="1"/>
                <c:pt idx="0">
                  <c:v>Trabajar en el gobierno me permite contribuir al bienestar de la sociedad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1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2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  <a:sp3d/>
            </c:spPr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</c:dPt>
          <c:dPt>
            <c:idx val="4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'Identidad con la institucion y '!$B$16:$F$16</c:f>
              <c:strCache>
                <c:ptCount val="5"/>
                <c:pt idx="0">
                  <c:v>Siempre</c:v>
                </c:pt>
                <c:pt idx="1">
                  <c:v>La mayoría de las veces si</c:v>
                </c:pt>
                <c:pt idx="2">
                  <c:v>Algunas veces si, algunas veces no</c:v>
                </c:pt>
                <c:pt idx="3">
                  <c:v>La mayoría de las veces no</c:v>
                </c:pt>
                <c:pt idx="4">
                  <c:v>Nunca</c:v>
                </c:pt>
              </c:strCache>
            </c:strRef>
          </c:cat>
          <c:val>
            <c:numRef>
              <c:f>'Identidad con la institucion y '!$B$17:$F$17</c:f>
              <c:numCache>
                <c:formatCode>General</c:formatCode>
                <c:ptCount val="5"/>
                <c:pt idx="0">
                  <c:v>3013</c:v>
                </c:pt>
                <c:pt idx="1">
                  <c:v>1121</c:v>
                </c:pt>
                <c:pt idx="2">
                  <c:v>234</c:v>
                </c:pt>
                <c:pt idx="3">
                  <c:v>1</c:v>
                </c:pt>
                <c:pt idx="4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13018616"/>
        <c:axId val="313017440"/>
        <c:axId val="0"/>
      </c:bar3DChart>
      <c:catAx>
        <c:axId val="3130186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313017440"/>
        <c:crosses val="autoZero"/>
        <c:auto val="1"/>
        <c:lblAlgn val="ctr"/>
        <c:lblOffset val="100"/>
        <c:noMultiLvlLbl val="0"/>
      </c:catAx>
      <c:valAx>
        <c:axId val="3130174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3130186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10851377952755906"/>
          <c:y val="2.314814814814814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'Capacitacion y desarrollo'!$A$2</c:f>
              <c:strCache>
                <c:ptCount val="1"/>
                <c:pt idx="0">
                  <c:v>La capacitación que recibo esta relacionada con las funciones que realizo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1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2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  <a:sp3d/>
            </c:spPr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</c:dPt>
          <c:dPt>
            <c:idx val="4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'Capacitacion y desarrollo'!$B$1:$F$1</c:f>
              <c:strCache>
                <c:ptCount val="5"/>
                <c:pt idx="0">
                  <c:v>Siempre</c:v>
                </c:pt>
                <c:pt idx="1">
                  <c:v>La mayoría de las veces si</c:v>
                </c:pt>
                <c:pt idx="2">
                  <c:v>Algunas veces si, algunas veces no</c:v>
                </c:pt>
                <c:pt idx="3">
                  <c:v>La mayoría de las veces no</c:v>
                </c:pt>
                <c:pt idx="4">
                  <c:v>Nunca</c:v>
                </c:pt>
              </c:strCache>
            </c:strRef>
          </c:cat>
          <c:val>
            <c:numRef>
              <c:f>'Capacitacion y desarrollo'!$B$2:$F$2</c:f>
              <c:numCache>
                <c:formatCode>General</c:formatCode>
                <c:ptCount val="5"/>
                <c:pt idx="0">
                  <c:v>873</c:v>
                </c:pt>
                <c:pt idx="1">
                  <c:v>1370</c:v>
                </c:pt>
                <c:pt idx="2">
                  <c:v>1102</c:v>
                </c:pt>
                <c:pt idx="3">
                  <c:v>596</c:v>
                </c:pt>
                <c:pt idx="4">
                  <c:v>430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13019400"/>
        <c:axId val="313014696"/>
        <c:axId val="0"/>
      </c:bar3DChart>
      <c:catAx>
        <c:axId val="3130194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313014696"/>
        <c:crosses val="autoZero"/>
        <c:auto val="1"/>
        <c:lblAlgn val="ctr"/>
        <c:lblOffset val="100"/>
        <c:noMultiLvlLbl val="0"/>
      </c:catAx>
      <c:valAx>
        <c:axId val="3130146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3130194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'Capacitacion y desarrollo'!$A$5</c:f>
              <c:strCache>
                <c:ptCount val="1"/>
                <c:pt idx="0">
                  <c:v>En mi institución hay un programa de capacitación adecuado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1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2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  <a:sp3d/>
            </c:spPr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</c:dPt>
          <c:dPt>
            <c:idx val="4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'Capacitacion y desarrollo'!$B$4:$F$4</c:f>
              <c:strCache>
                <c:ptCount val="5"/>
                <c:pt idx="0">
                  <c:v>Siempre</c:v>
                </c:pt>
                <c:pt idx="1">
                  <c:v>La mayoría de las veces si</c:v>
                </c:pt>
                <c:pt idx="2">
                  <c:v>Algunas veces si, algunas veces no</c:v>
                </c:pt>
                <c:pt idx="3">
                  <c:v>La mayoría de las veces no</c:v>
                </c:pt>
                <c:pt idx="4">
                  <c:v>Nunca</c:v>
                </c:pt>
              </c:strCache>
            </c:strRef>
          </c:cat>
          <c:val>
            <c:numRef>
              <c:f>'Capacitacion y desarrollo'!$B$5:$F$5</c:f>
              <c:numCache>
                <c:formatCode>General</c:formatCode>
                <c:ptCount val="5"/>
                <c:pt idx="0">
                  <c:v>210</c:v>
                </c:pt>
                <c:pt idx="1">
                  <c:v>675</c:v>
                </c:pt>
                <c:pt idx="2">
                  <c:v>1476</c:v>
                </c:pt>
                <c:pt idx="3">
                  <c:v>1350</c:v>
                </c:pt>
                <c:pt idx="4">
                  <c:v>659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13020576"/>
        <c:axId val="313018224"/>
        <c:axId val="0"/>
      </c:bar3DChart>
      <c:catAx>
        <c:axId val="3130205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313018224"/>
        <c:crosses val="autoZero"/>
        <c:auto val="1"/>
        <c:lblAlgn val="ctr"/>
        <c:lblOffset val="100"/>
        <c:noMultiLvlLbl val="0"/>
      </c:catAx>
      <c:valAx>
        <c:axId val="3130182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3130205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8.5617806550827652E-2"/>
          <c:y val="0.21054468598172907"/>
          <c:w val="0.86820610847786328"/>
          <c:h val="0.5869750620419410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'Capacitacion y desarrollo'!$A$9</c:f>
              <c:strCache>
                <c:ptCount val="1"/>
                <c:pt idx="0">
                  <c:v>La capacitación que recibo mejora mi desempeño en el trabajo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1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2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  <a:sp3d/>
            </c:spPr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</c:dPt>
          <c:dPt>
            <c:idx val="4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'Capacitacion y desarrollo'!$B$8:$F$8</c:f>
              <c:strCache>
                <c:ptCount val="5"/>
                <c:pt idx="0">
                  <c:v>Siempre</c:v>
                </c:pt>
                <c:pt idx="1">
                  <c:v>La mayoría de las veces si</c:v>
                </c:pt>
                <c:pt idx="2">
                  <c:v>Algunas veces si, algunas veces no</c:v>
                </c:pt>
                <c:pt idx="3">
                  <c:v>La mayoría de las veces no</c:v>
                </c:pt>
                <c:pt idx="4">
                  <c:v>Nunca</c:v>
                </c:pt>
              </c:strCache>
            </c:strRef>
          </c:cat>
          <c:val>
            <c:numRef>
              <c:f>'Capacitacion y desarrollo'!$B$9:$F$9</c:f>
              <c:numCache>
                <c:formatCode>General</c:formatCode>
                <c:ptCount val="5"/>
                <c:pt idx="0">
                  <c:v>1352</c:v>
                </c:pt>
                <c:pt idx="1">
                  <c:v>1298</c:v>
                </c:pt>
                <c:pt idx="2">
                  <c:v>921</c:v>
                </c:pt>
                <c:pt idx="3">
                  <c:v>374</c:v>
                </c:pt>
                <c:pt idx="4">
                  <c:v>425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13015088"/>
        <c:axId val="315246160"/>
        <c:axId val="0"/>
      </c:bar3DChart>
      <c:catAx>
        <c:axId val="3130150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315246160"/>
        <c:crosses val="autoZero"/>
        <c:auto val="1"/>
        <c:lblAlgn val="ctr"/>
        <c:lblOffset val="100"/>
        <c:noMultiLvlLbl val="0"/>
      </c:catAx>
      <c:valAx>
        <c:axId val="3152461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3130150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4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'Capacitacion y desarrollo'!$A$13</c:f>
              <c:strCache>
                <c:ptCount val="1"/>
                <c:pt idx="0">
                  <c:v>Mi jefe me permite cumplir con la capacitación que tengo programada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1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2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  <a:sp3d/>
            </c:spPr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</c:dPt>
          <c:dPt>
            <c:idx val="4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'Capacitacion y desarrollo'!$B$12:$F$12</c:f>
              <c:strCache>
                <c:ptCount val="5"/>
                <c:pt idx="0">
                  <c:v>Siempre</c:v>
                </c:pt>
                <c:pt idx="1">
                  <c:v>La mayoría de las veces si</c:v>
                </c:pt>
                <c:pt idx="2">
                  <c:v>Algunas veces si, algunas veces no</c:v>
                </c:pt>
                <c:pt idx="3">
                  <c:v>La mayoría de las veces no</c:v>
                </c:pt>
                <c:pt idx="4">
                  <c:v>Nunca</c:v>
                </c:pt>
              </c:strCache>
            </c:strRef>
          </c:cat>
          <c:val>
            <c:numRef>
              <c:f>'Capacitacion y desarrollo'!$B$13:$F$13</c:f>
              <c:numCache>
                <c:formatCode>General</c:formatCode>
                <c:ptCount val="5"/>
                <c:pt idx="0">
                  <c:v>1230</c:v>
                </c:pt>
                <c:pt idx="1">
                  <c:v>1511</c:v>
                </c:pt>
                <c:pt idx="2">
                  <c:v>1073</c:v>
                </c:pt>
                <c:pt idx="3">
                  <c:v>248</c:v>
                </c:pt>
                <c:pt idx="4">
                  <c:v>308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15243416"/>
        <c:axId val="307118144"/>
        <c:axId val="0"/>
      </c:bar3DChart>
      <c:catAx>
        <c:axId val="3152434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307118144"/>
        <c:crosses val="autoZero"/>
        <c:auto val="1"/>
        <c:lblAlgn val="ctr"/>
        <c:lblOffset val="100"/>
        <c:noMultiLvlLbl val="0"/>
      </c:catAx>
      <c:valAx>
        <c:axId val="3071181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3152434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4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'Calidad y orientacion al usuari'!$A$2</c:f>
              <c:strCache>
                <c:ptCount val="1"/>
                <c:pt idx="0">
                  <c:v>Conozco las necesidades de los usuarios de mi trabajo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1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2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  <a:sp3d/>
            </c:spPr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</c:dPt>
          <c:dPt>
            <c:idx val="4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'Calidad y orientacion al usuari'!$B$1:$F$1</c:f>
              <c:strCache>
                <c:ptCount val="5"/>
                <c:pt idx="0">
                  <c:v>Siempre</c:v>
                </c:pt>
                <c:pt idx="1">
                  <c:v>La mayoría de las veces si</c:v>
                </c:pt>
                <c:pt idx="2">
                  <c:v>Algunas veces si, algunas veces no</c:v>
                </c:pt>
                <c:pt idx="3">
                  <c:v>La mayoría de las veces no</c:v>
                </c:pt>
                <c:pt idx="4">
                  <c:v>Nunca</c:v>
                </c:pt>
              </c:strCache>
            </c:strRef>
          </c:cat>
          <c:val>
            <c:numRef>
              <c:f>'Calidad y orientacion al usuari'!$B$2:$F$2</c:f>
              <c:numCache>
                <c:formatCode>General</c:formatCode>
                <c:ptCount val="5"/>
                <c:pt idx="0">
                  <c:v>1687</c:v>
                </c:pt>
                <c:pt idx="1">
                  <c:v>2109</c:v>
                </c:pt>
                <c:pt idx="2">
                  <c:v>444</c:v>
                </c:pt>
                <c:pt idx="3">
                  <c:v>100</c:v>
                </c:pt>
                <c:pt idx="4">
                  <c:v>30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17064680"/>
        <c:axId val="317061936"/>
        <c:axId val="0"/>
      </c:bar3DChart>
      <c:catAx>
        <c:axId val="3170646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317061936"/>
        <c:crosses val="autoZero"/>
        <c:auto val="1"/>
        <c:lblAlgn val="ctr"/>
        <c:lblOffset val="100"/>
        <c:noMultiLvlLbl val="0"/>
      </c:catAx>
      <c:valAx>
        <c:axId val="3170619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3170646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4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16243044619422572"/>
          <c:y val="2.777777777777777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'Calidad y orientacion al usuari'!$A$7</c:f>
              <c:strCache>
                <c:ptCount val="1"/>
                <c:pt idx="0">
                  <c:v>El trato que damos en mi área es cordial y respetuoso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1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2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  <a:sp3d/>
            </c:spPr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</c:dPt>
          <c:dPt>
            <c:idx val="4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'Calidad y orientacion al usuari'!$B$6:$F$6</c:f>
              <c:strCache>
                <c:ptCount val="5"/>
                <c:pt idx="0">
                  <c:v>Siempre</c:v>
                </c:pt>
                <c:pt idx="1">
                  <c:v>La mayoría de las veces si</c:v>
                </c:pt>
                <c:pt idx="2">
                  <c:v>Algunas veces si, algunas veces no</c:v>
                </c:pt>
                <c:pt idx="3">
                  <c:v>La mayoría de las veces no</c:v>
                </c:pt>
                <c:pt idx="4">
                  <c:v>Nunca</c:v>
                </c:pt>
              </c:strCache>
            </c:strRef>
          </c:cat>
          <c:val>
            <c:numRef>
              <c:f>'Calidad y orientacion al usuari'!$B$7:$F$7</c:f>
              <c:numCache>
                <c:formatCode>General</c:formatCode>
                <c:ptCount val="5"/>
                <c:pt idx="0">
                  <c:v>2924</c:v>
                </c:pt>
                <c:pt idx="1">
                  <c:v>1020</c:v>
                </c:pt>
                <c:pt idx="2">
                  <c:v>216</c:v>
                </c:pt>
                <c:pt idx="3">
                  <c:v>28</c:v>
                </c:pt>
                <c:pt idx="4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17058800"/>
        <c:axId val="317065856"/>
        <c:axId val="0"/>
      </c:bar3DChart>
      <c:catAx>
        <c:axId val="3170588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317065856"/>
        <c:crosses val="autoZero"/>
        <c:auto val="1"/>
        <c:lblAlgn val="ctr"/>
        <c:lblOffset val="100"/>
        <c:noMultiLvlLbl val="0"/>
      </c:catAx>
      <c:valAx>
        <c:axId val="3170658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3170588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4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'Calidad y orientacion al usuari'!$A$14</c:f>
              <c:strCache>
                <c:ptCount val="1"/>
                <c:pt idx="0">
                  <c:v>En mi área se aprovechan las sugerencias para mejorar la calidad de los servicios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1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2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  <a:sp3d/>
            </c:spPr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</c:dPt>
          <c:dPt>
            <c:idx val="4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'Calidad y orientacion al usuari'!$B$13:$F$13</c:f>
              <c:strCache>
                <c:ptCount val="5"/>
                <c:pt idx="0">
                  <c:v>Siempre</c:v>
                </c:pt>
                <c:pt idx="1">
                  <c:v>La mayoría de las veces si</c:v>
                </c:pt>
                <c:pt idx="2">
                  <c:v>Algunas veces si, algunas veces no</c:v>
                </c:pt>
                <c:pt idx="3">
                  <c:v>La mayoría de las veces no</c:v>
                </c:pt>
                <c:pt idx="4">
                  <c:v>Nunca</c:v>
                </c:pt>
              </c:strCache>
            </c:strRef>
          </c:cat>
          <c:val>
            <c:numRef>
              <c:f>'Calidad y orientacion al usuari'!$B$14:$F$14</c:f>
              <c:numCache>
                <c:formatCode>General</c:formatCode>
                <c:ptCount val="5"/>
                <c:pt idx="0">
                  <c:v>985</c:v>
                </c:pt>
                <c:pt idx="1">
                  <c:v>1370</c:v>
                </c:pt>
                <c:pt idx="2">
                  <c:v>1334</c:v>
                </c:pt>
                <c:pt idx="3">
                  <c:v>409</c:v>
                </c:pt>
                <c:pt idx="4">
                  <c:v>272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17058408"/>
        <c:axId val="317065072"/>
        <c:axId val="0"/>
      </c:bar3DChart>
      <c:catAx>
        <c:axId val="3170584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317065072"/>
        <c:crosses val="autoZero"/>
        <c:auto val="1"/>
        <c:lblAlgn val="ctr"/>
        <c:lblOffset val="100"/>
        <c:noMultiLvlLbl val="0"/>
      </c:catAx>
      <c:valAx>
        <c:axId val="3170650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3170584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4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'Balance trabajo familia'!$A$2</c:f>
              <c:strCache>
                <c:ptCount val="1"/>
                <c:pt idx="0">
                  <c:v>Mi trabajo me permite dedicar suficiente tiempo a mi familia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1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2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  <a:sp3d/>
            </c:spPr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</c:dPt>
          <c:dPt>
            <c:idx val="4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'Balance trabajo familia'!$B$1:$F$1</c:f>
              <c:strCache>
                <c:ptCount val="5"/>
                <c:pt idx="0">
                  <c:v>Siempre</c:v>
                </c:pt>
                <c:pt idx="1">
                  <c:v>La mayoría de las veces si</c:v>
                </c:pt>
                <c:pt idx="2">
                  <c:v>Algunas veces si, algunas veces no</c:v>
                </c:pt>
                <c:pt idx="3">
                  <c:v>La mayoría de las veces no</c:v>
                </c:pt>
                <c:pt idx="4">
                  <c:v>Nunca</c:v>
                </c:pt>
              </c:strCache>
            </c:strRef>
          </c:cat>
          <c:val>
            <c:numRef>
              <c:f>'Balance trabajo familia'!$B$2:$F$2</c:f>
              <c:numCache>
                <c:formatCode>General</c:formatCode>
                <c:ptCount val="5"/>
                <c:pt idx="0">
                  <c:v>1326</c:v>
                </c:pt>
                <c:pt idx="1">
                  <c:v>1719</c:v>
                </c:pt>
                <c:pt idx="2">
                  <c:v>855</c:v>
                </c:pt>
                <c:pt idx="3">
                  <c:v>379</c:v>
                </c:pt>
                <c:pt idx="4">
                  <c:v>91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17061152"/>
        <c:axId val="317062720"/>
        <c:axId val="0"/>
      </c:bar3DChart>
      <c:catAx>
        <c:axId val="3170611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317062720"/>
        <c:crosses val="autoZero"/>
        <c:auto val="1"/>
        <c:lblAlgn val="ctr"/>
        <c:lblOffset val="100"/>
        <c:noMultiLvlLbl val="0"/>
      </c:catAx>
      <c:valAx>
        <c:axId val="3170627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3170611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4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'Balance trabajo familia'!$A$6</c:f>
              <c:strCache>
                <c:ptCount val="1"/>
                <c:pt idx="0">
                  <c:v>Mi institución informa de manera adecuada sobre la prestación de guarderías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1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2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  <a:sp3d/>
            </c:spPr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</c:dPt>
          <c:dPt>
            <c:idx val="4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'Balance trabajo familia'!$B$5:$F$5</c:f>
              <c:strCache>
                <c:ptCount val="5"/>
                <c:pt idx="0">
                  <c:v>Siempre</c:v>
                </c:pt>
                <c:pt idx="1">
                  <c:v>La mayoría de las veces si</c:v>
                </c:pt>
                <c:pt idx="2">
                  <c:v>Algunas veces si, algunas veces no</c:v>
                </c:pt>
                <c:pt idx="3">
                  <c:v>La mayoría de las veces no</c:v>
                </c:pt>
                <c:pt idx="4">
                  <c:v>Nunca</c:v>
                </c:pt>
              </c:strCache>
            </c:strRef>
          </c:cat>
          <c:val>
            <c:numRef>
              <c:f>'Balance trabajo familia'!$B$6:$F$6</c:f>
              <c:numCache>
                <c:formatCode>General</c:formatCode>
                <c:ptCount val="5"/>
                <c:pt idx="0">
                  <c:v>325</c:v>
                </c:pt>
                <c:pt idx="1">
                  <c:v>857</c:v>
                </c:pt>
                <c:pt idx="2">
                  <c:v>768</c:v>
                </c:pt>
                <c:pt idx="3">
                  <c:v>869</c:v>
                </c:pt>
                <c:pt idx="4">
                  <c:v>1551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21198840"/>
        <c:axId val="321192176"/>
        <c:axId val="0"/>
      </c:bar3DChart>
      <c:catAx>
        <c:axId val="3211988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321192176"/>
        <c:crosses val="autoZero"/>
        <c:auto val="1"/>
        <c:lblAlgn val="ctr"/>
        <c:lblOffset val="100"/>
        <c:noMultiLvlLbl val="0"/>
      </c:catAx>
      <c:valAx>
        <c:axId val="3211921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3211988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'Calidad y orientacion usuarios'!$A$2</c:f>
              <c:strCache>
                <c:ptCount val="1"/>
                <c:pt idx="0">
                  <c:v>Considero que en mi área se pueden mejorar las formas de proporcionar los servicios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1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2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  <a:sp3d/>
            </c:spPr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</c:dPt>
          <c:dPt>
            <c:idx val="4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'Calidad y orientacion usuarios'!$B$1:$F$1</c:f>
              <c:strCache>
                <c:ptCount val="5"/>
                <c:pt idx="0">
                  <c:v>Siempre</c:v>
                </c:pt>
                <c:pt idx="1">
                  <c:v>La mayoría de las veces si</c:v>
                </c:pt>
                <c:pt idx="2">
                  <c:v>Algunas veces si, algunas veces no</c:v>
                </c:pt>
                <c:pt idx="3">
                  <c:v>La mayoría de las veces no</c:v>
                </c:pt>
                <c:pt idx="4">
                  <c:v>Nunca</c:v>
                </c:pt>
              </c:strCache>
            </c:strRef>
          </c:cat>
          <c:val>
            <c:numRef>
              <c:f>'Calidad y orientacion usuarios'!$B$2:$F$2</c:f>
              <c:numCache>
                <c:formatCode>General</c:formatCode>
                <c:ptCount val="5"/>
                <c:pt idx="0">
                  <c:v>2143</c:v>
                </c:pt>
                <c:pt idx="1">
                  <c:v>1470</c:v>
                </c:pt>
                <c:pt idx="2">
                  <c:v>599</c:v>
                </c:pt>
                <c:pt idx="3">
                  <c:v>69</c:v>
                </c:pt>
                <c:pt idx="4">
                  <c:v>89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22050840"/>
        <c:axId val="222051624"/>
        <c:axId val="0"/>
      </c:bar3DChart>
      <c:catAx>
        <c:axId val="2220508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222051624"/>
        <c:crosses val="autoZero"/>
        <c:auto val="1"/>
        <c:lblAlgn val="ctr"/>
        <c:lblOffset val="100"/>
        <c:noMultiLvlLbl val="0"/>
      </c:catAx>
      <c:valAx>
        <c:axId val="2220516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2220508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5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'Balance trabajo familia'!$A$11</c:f>
              <c:strCache>
                <c:ptCount val="1"/>
                <c:pt idx="0">
                  <c:v>Me apoyan en el trabajo cuando tengo una urgencia familiar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1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2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  <a:sp3d/>
            </c:spPr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</c:dPt>
          <c:dPt>
            <c:idx val="4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'Balance trabajo familia'!$B$10:$F$10</c:f>
              <c:strCache>
                <c:ptCount val="5"/>
                <c:pt idx="0">
                  <c:v>Siempre</c:v>
                </c:pt>
                <c:pt idx="1">
                  <c:v>La mayoría de las veces si</c:v>
                </c:pt>
                <c:pt idx="2">
                  <c:v>Algunas veces si, algunas veces no</c:v>
                </c:pt>
                <c:pt idx="3">
                  <c:v>La mayoría de las veces no</c:v>
                </c:pt>
                <c:pt idx="4">
                  <c:v>Nunca</c:v>
                </c:pt>
              </c:strCache>
            </c:strRef>
          </c:cat>
          <c:val>
            <c:numRef>
              <c:f>'Balance trabajo familia'!$B$11:$F$11</c:f>
              <c:numCache>
                <c:formatCode>General</c:formatCode>
                <c:ptCount val="5"/>
                <c:pt idx="0">
                  <c:v>2596</c:v>
                </c:pt>
                <c:pt idx="1">
                  <c:v>1059</c:v>
                </c:pt>
                <c:pt idx="2">
                  <c:v>499</c:v>
                </c:pt>
                <c:pt idx="3">
                  <c:v>126</c:v>
                </c:pt>
                <c:pt idx="4">
                  <c:v>90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21194528"/>
        <c:axId val="321191000"/>
        <c:axId val="0"/>
      </c:bar3DChart>
      <c:catAx>
        <c:axId val="3211945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321191000"/>
        <c:crosses val="autoZero"/>
        <c:auto val="1"/>
        <c:lblAlgn val="ctr"/>
        <c:lblOffset val="100"/>
        <c:noMultiLvlLbl val="0"/>
      </c:catAx>
      <c:valAx>
        <c:axId val="3211910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3211945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5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'Balance trabajo familia'!$A$16</c:f>
              <c:strCache>
                <c:ptCount val="1"/>
                <c:pt idx="0">
                  <c:v>Participo en los eventos de integración familiar que se organizan en mi institución</c:v>
                </c:pt>
              </c:strCache>
            </c:strRef>
          </c:tx>
          <c:spPr>
            <a:solidFill>
              <a:srgbClr val="FFFF00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1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</c:dPt>
          <c:dPt>
            <c:idx val="4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'Balance trabajo familia'!$B$15:$F$15</c:f>
              <c:strCache>
                <c:ptCount val="5"/>
                <c:pt idx="0">
                  <c:v>Siempre</c:v>
                </c:pt>
                <c:pt idx="1">
                  <c:v>La mayoría de las veces si</c:v>
                </c:pt>
                <c:pt idx="2">
                  <c:v>Algunas veces si, algunas veces no</c:v>
                </c:pt>
                <c:pt idx="3">
                  <c:v>La mayoría de las veces no</c:v>
                </c:pt>
                <c:pt idx="4">
                  <c:v>Nunca</c:v>
                </c:pt>
              </c:strCache>
            </c:strRef>
          </c:cat>
          <c:val>
            <c:numRef>
              <c:f>'Balance trabajo familia'!$B$16:$F$16</c:f>
              <c:numCache>
                <c:formatCode>General</c:formatCode>
                <c:ptCount val="5"/>
                <c:pt idx="0">
                  <c:v>394</c:v>
                </c:pt>
                <c:pt idx="1">
                  <c:v>1050</c:v>
                </c:pt>
                <c:pt idx="2">
                  <c:v>969</c:v>
                </c:pt>
                <c:pt idx="3">
                  <c:v>736</c:v>
                </c:pt>
                <c:pt idx="4">
                  <c:v>1221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21201192"/>
        <c:axId val="321198056"/>
        <c:axId val="0"/>
      </c:bar3DChart>
      <c:catAx>
        <c:axId val="3212011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321198056"/>
        <c:crosses val="autoZero"/>
        <c:auto val="1"/>
        <c:lblAlgn val="ctr"/>
        <c:lblOffset val="100"/>
        <c:noMultiLvlLbl val="0"/>
      </c:catAx>
      <c:valAx>
        <c:axId val="3211980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3212011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5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'Austeridad y combate a la corru'!$A$8</c:f>
              <c:strCache>
                <c:ptCount val="1"/>
                <c:pt idx="0">
                  <c:v>En mi área hay medidas para prevenir la corrupción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1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2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  <a:sp3d/>
            </c:spPr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</c:dPt>
          <c:dPt>
            <c:idx val="4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'Austeridad y combate a la corru'!$B$7:$F$7</c:f>
              <c:strCache>
                <c:ptCount val="5"/>
                <c:pt idx="0">
                  <c:v>Siempre</c:v>
                </c:pt>
                <c:pt idx="1">
                  <c:v>La mayoría de las veces si</c:v>
                </c:pt>
                <c:pt idx="2">
                  <c:v>Algunas veces si, algunas veces no</c:v>
                </c:pt>
                <c:pt idx="3">
                  <c:v>La mayoría de las veces no</c:v>
                </c:pt>
                <c:pt idx="4">
                  <c:v>Nunca</c:v>
                </c:pt>
              </c:strCache>
            </c:strRef>
          </c:cat>
          <c:val>
            <c:numRef>
              <c:f>'Austeridad y combate a la corru'!$B$8:$F$8</c:f>
              <c:numCache>
                <c:formatCode>General</c:formatCode>
                <c:ptCount val="5"/>
                <c:pt idx="0">
                  <c:v>1120</c:v>
                </c:pt>
                <c:pt idx="1">
                  <c:v>1021</c:v>
                </c:pt>
                <c:pt idx="2">
                  <c:v>998</c:v>
                </c:pt>
                <c:pt idx="3">
                  <c:v>688</c:v>
                </c:pt>
                <c:pt idx="4">
                  <c:v>543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21196488"/>
        <c:axId val="321189824"/>
        <c:axId val="0"/>
      </c:bar3DChart>
      <c:catAx>
        <c:axId val="3211964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321189824"/>
        <c:crosses val="autoZero"/>
        <c:auto val="1"/>
        <c:lblAlgn val="ctr"/>
        <c:lblOffset val="100"/>
        <c:noMultiLvlLbl val="0"/>
      </c:catAx>
      <c:valAx>
        <c:axId val="321189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3211964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5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'Austeridad y combate a la corru'!$A$14</c:f>
              <c:strCache>
                <c:ptCount val="1"/>
                <c:pt idx="0">
                  <c:v>Mis superiores son austeros y responsables en el manejo de los recursos del área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1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2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  <a:sp3d/>
            </c:spPr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</c:dPt>
          <c:dPt>
            <c:idx val="4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'Austeridad y combate a la corru'!$B$13:$F$13</c:f>
              <c:strCache>
                <c:ptCount val="5"/>
                <c:pt idx="0">
                  <c:v>Siempre</c:v>
                </c:pt>
                <c:pt idx="1">
                  <c:v>La mayoría de las veces si</c:v>
                </c:pt>
                <c:pt idx="2">
                  <c:v>Algunas veces si, algunas veces no</c:v>
                </c:pt>
                <c:pt idx="3">
                  <c:v>La mayoría de las veces no</c:v>
                </c:pt>
                <c:pt idx="4">
                  <c:v>Nunca</c:v>
                </c:pt>
              </c:strCache>
            </c:strRef>
          </c:cat>
          <c:val>
            <c:numRef>
              <c:f>'Austeridad y combate a la corru'!$B$14:$F$14</c:f>
              <c:numCache>
                <c:formatCode>General</c:formatCode>
                <c:ptCount val="5"/>
                <c:pt idx="0">
                  <c:v>1451</c:v>
                </c:pt>
                <c:pt idx="1">
                  <c:v>1646</c:v>
                </c:pt>
                <c:pt idx="2">
                  <c:v>1009</c:v>
                </c:pt>
                <c:pt idx="3">
                  <c:v>169</c:v>
                </c:pt>
                <c:pt idx="4">
                  <c:v>95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21190216"/>
        <c:axId val="321197272"/>
        <c:axId val="0"/>
      </c:bar3DChart>
      <c:catAx>
        <c:axId val="3211902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321197272"/>
        <c:crosses val="autoZero"/>
        <c:auto val="1"/>
        <c:lblAlgn val="ctr"/>
        <c:lblOffset val="100"/>
        <c:noMultiLvlLbl val="0"/>
      </c:catAx>
      <c:valAx>
        <c:axId val="3211972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3211902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5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'Austeridad y combate a la corru'!$A$21</c:f>
              <c:strCache>
                <c:ptCount val="1"/>
                <c:pt idx="0">
                  <c:v>En mi trabajo si veo corrupción la denuncio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1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2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  <a:sp3d/>
            </c:spPr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</c:dPt>
          <c:dPt>
            <c:idx val="4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'Austeridad y combate a la corru'!$B$20:$F$20</c:f>
              <c:strCache>
                <c:ptCount val="5"/>
                <c:pt idx="0">
                  <c:v>Siempre</c:v>
                </c:pt>
                <c:pt idx="1">
                  <c:v>La mayoría de las veces si</c:v>
                </c:pt>
                <c:pt idx="2">
                  <c:v>Algunas veces si, algunas veces no</c:v>
                </c:pt>
                <c:pt idx="3">
                  <c:v>La mayoría de las veces no</c:v>
                </c:pt>
                <c:pt idx="4">
                  <c:v>Nunca</c:v>
                </c:pt>
              </c:strCache>
            </c:strRef>
          </c:cat>
          <c:val>
            <c:numRef>
              <c:f>'Austeridad y combate a la corru'!$B$21:$F$21</c:f>
              <c:numCache>
                <c:formatCode>General</c:formatCode>
                <c:ptCount val="5"/>
                <c:pt idx="0">
                  <c:v>2286</c:v>
                </c:pt>
                <c:pt idx="1">
                  <c:v>767</c:v>
                </c:pt>
                <c:pt idx="2">
                  <c:v>426</c:v>
                </c:pt>
                <c:pt idx="3">
                  <c:v>508</c:v>
                </c:pt>
                <c:pt idx="4">
                  <c:v>383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21199232"/>
        <c:axId val="321200800"/>
        <c:axId val="0"/>
      </c:bar3DChart>
      <c:catAx>
        <c:axId val="3211992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321200800"/>
        <c:crosses val="autoZero"/>
        <c:auto val="1"/>
        <c:lblAlgn val="ctr"/>
        <c:lblOffset val="100"/>
        <c:noMultiLvlLbl val="0"/>
      </c:catAx>
      <c:valAx>
        <c:axId val="3212008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3211992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5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'Austeridad y combate a la corru'!$A$28</c:f>
              <c:strCache>
                <c:ptCount val="1"/>
                <c:pt idx="0">
                  <c:v>En mi institución se sancionan adecuadamente los actos de corrupción.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1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2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  <a:sp3d/>
            </c:spPr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</c:dPt>
          <c:dPt>
            <c:idx val="4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'Austeridad y combate a la corru'!$B$27:$F$27</c:f>
              <c:strCache>
                <c:ptCount val="5"/>
                <c:pt idx="0">
                  <c:v>Siempre</c:v>
                </c:pt>
                <c:pt idx="1">
                  <c:v>La mayoría de las veces si</c:v>
                </c:pt>
                <c:pt idx="2">
                  <c:v>Algunas veces si, algunas veces no</c:v>
                </c:pt>
                <c:pt idx="3">
                  <c:v>La mayoría de las veces no</c:v>
                </c:pt>
                <c:pt idx="4">
                  <c:v>Nunca</c:v>
                </c:pt>
              </c:strCache>
            </c:strRef>
          </c:cat>
          <c:val>
            <c:numRef>
              <c:f>'Austeridad y combate a la corru'!$B$28:$F$28</c:f>
              <c:numCache>
                <c:formatCode>General</c:formatCode>
                <c:ptCount val="5"/>
                <c:pt idx="0">
                  <c:v>1232</c:v>
                </c:pt>
                <c:pt idx="1">
                  <c:v>1075</c:v>
                </c:pt>
                <c:pt idx="2">
                  <c:v>895</c:v>
                </c:pt>
                <c:pt idx="3">
                  <c:v>552</c:v>
                </c:pt>
                <c:pt idx="4">
                  <c:v>619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21195704"/>
        <c:axId val="321192960"/>
        <c:axId val="0"/>
      </c:bar3DChart>
      <c:catAx>
        <c:axId val="3211957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321192960"/>
        <c:crosses val="autoZero"/>
        <c:auto val="1"/>
        <c:lblAlgn val="ctr"/>
        <c:lblOffset val="100"/>
        <c:noMultiLvlLbl val="0"/>
      </c:catAx>
      <c:valAx>
        <c:axId val="321192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3211957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5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'Austeridad y combate a la corru'!$A$2</c:f>
              <c:strCache>
                <c:ptCount val="1"/>
                <c:pt idx="0">
                  <c:v>En mi institución hay corrupción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</c:dPt>
          <c:dPt>
            <c:idx val="1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</c:dPt>
          <c:dPt>
            <c:idx val="2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  <a:sp3d/>
            </c:spPr>
          </c:dPt>
          <c:dPt>
            <c:idx val="3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4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'Austeridad y combate a la corru'!$B$1:$F$1</c:f>
              <c:strCache>
                <c:ptCount val="5"/>
                <c:pt idx="0">
                  <c:v>Siempre</c:v>
                </c:pt>
                <c:pt idx="1">
                  <c:v>La mayoría de las veces si</c:v>
                </c:pt>
                <c:pt idx="2">
                  <c:v>Algunas veces si, algunas veces no</c:v>
                </c:pt>
                <c:pt idx="3">
                  <c:v>La mayoría de las veces no</c:v>
                </c:pt>
                <c:pt idx="4">
                  <c:v>Nunca</c:v>
                </c:pt>
              </c:strCache>
            </c:strRef>
          </c:cat>
          <c:val>
            <c:numRef>
              <c:f>'Austeridad y combate a la corru'!$B$2:$F$2</c:f>
              <c:numCache>
                <c:formatCode>General</c:formatCode>
                <c:ptCount val="5"/>
                <c:pt idx="0">
                  <c:v>76</c:v>
                </c:pt>
                <c:pt idx="1">
                  <c:v>354</c:v>
                </c:pt>
                <c:pt idx="2">
                  <c:v>1122</c:v>
                </c:pt>
                <c:pt idx="3">
                  <c:v>1021</c:v>
                </c:pt>
                <c:pt idx="4">
                  <c:v>1797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21201976"/>
        <c:axId val="321202760"/>
        <c:axId val="0"/>
      </c:bar3DChart>
      <c:catAx>
        <c:axId val="3212019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321202760"/>
        <c:crosses val="autoZero"/>
        <c:auto val="1"/>
        <c:lblAlgn val="ctr"/>
        <c:lblOffset val="100"/>
        <c:noMultiLvlLbl val="0"/>
      </c:catAx>
      <c:valAx>
        <c:axId val="3212027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3212019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5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'Enfoque a result y product'!$A$2</c:f>
              <c:strCache>
                <c:ptCount val="1"/>
                <c:pt idx="0">
                  <c:v>Conozco el impacto del trabajo de mi institución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1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2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  <a:sp3d/>
            </c:spPr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</c:dPt>
          <c:dPt>
            <c:idx val="4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'Enfoque a result y product'!$B$1:$F$1</c:f>
              <c:strCache>
                <c:ptCount val="5"/>
                <c:pt idx="0">
                  <c:v>Siempre</c:v>
                </c:pt>
                <c:pt idx="1">
                  <c:v>La mayoría de las veces si</c:v>
                </c:pt>
                <c:pt idx="2">
                  <c:v>Algunas veces si, algunas veces no</c:v>
                </c:pt>
                <c:pt idx="3">
                  <c:v>La mayoría de las veces no</c:v>
                </c:pt>
                <c:pt idx="4">
                  <c:v>Nunca</c:v>
                </c:pt>
              </c:strCache>
            </c:strRef>
          </c:cat>
          <c:val>
            <c:numRef>
              <c:f>'Enfoque a result y product'!$B$2:$F$2</c:f>
              <c:numCache>
                <c:formatCode>General</c:formatCode>
                <c:ptCount val="5"/>
                <c:pt idx="0">
                  <c:v>2664</c:v>
                </c:pt>
                <c:pt idx="1">
                  <c:v>1187</c:v>
                </c:pt>
                <c:pt idx="2">
                  <c:v>328</c:v>
                </c:pt>
                <c:pt idx="3">
                  <c:v>73</c:v>
                </c:pt>
                <c:pt idx="4">
                  <c:v>118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21203152"/>
        <c:axId val="321203544"/>
        <c:axId val="0"/>
      </c:bar3DChart>
      <c:catAx>
        <c:axId val="3212031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321203544"/>
        <c:crosses val="autoZero"/>
        <c:auto val="1"/>
        <c:lblAlgn val="ctr"/>
        <c:lblOffset val="100"/>
        <c:noMultiLvlLbl val="0"/>
      </c:catAx>
      <c:valAx>
        <c:axId val="3212035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3212031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5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'Enfoque a result y product'!$A$7</c:f>
              <c:strCache>
                <c:ptCount val="1"/>
                <c:pt idx="0">
                  <c:v>La estructura de mi área es la adecuada para cumplir con nuestros objetivos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1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2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  <a:sp3d/>
            </c:spPr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</c:dPt>
          <c:dPt>
            <c:idx val="4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'Enfoque a result y product'!$B$6:$F$6</c:f>
              <c:strCache>
                <c:ptCount val="5"/>
                <c:pt idx="0">
                  <c:v>Siempre</c:v>
                </c:pt>
                <c:pt idx="1">
                  <c:v>La mayoría de las veces si</c:v>
                </c:pt>
                <c:pt idx="2">
                  <c:v>Algunas veces si, algunas veces no</c:v>
                </c:pt>
                <c:pt idx="3">
                  <c:v>La mayoría de las veces no</c:v>
                </c:pt>
                <c:pt idx="4">
                  <c:v>Nunca</c:v>
                </c:pt>
              </c:strCache>
            </c:strRef>
          </c:cat>
          <c:val>
            <c:numRef>
              <c:f>'Enfoque a result y product'!$B$7:$F$7</c:f>
              <c:numCache>
                <c:formatCode>General</c:formatCode>
                <c:ptCount val="5"/>
                <c:pt idx="0">
                  <c:v>710</c:v>
                </c:pt>
                <c:pt idx="1">
                  <c:v>1496</c:v>
                </c:pt>
                <c:pt idx="2">
                  <c:v>1097</c:v>
                </c:pt>
                <c:pt idx="3">
                  <c:v>939</c:v>
                </c:pt>
                <c:pt idx="4">
                  <c:v>128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19332680"/>
        <c:axId val="219334640"/>
        <c:axId val="0"/>
      </c:bar3DChart>
      <c:catAx>
        <c:axId val="2193326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219334640"/>
        <c:crosses val="autoZero"/>
        <c:auto val="1"/>
        <c:lblAlgn val="ctr"/>
        <c:lblOffset val="100"/>
        <c:noMultiLvlLbl val="0"/>
      </c:catAx>
      <c:valAx>
        <c:axId val="2193346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2193326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5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'Enfoque a result y product'!$A$17</c:f>
              <c:strCache>
                <c:ptCount val="1"/>
                <c:pt idx="0">
                  <c:v>En mi área logramos obtener mejores resultados sin incrementar el gasto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1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2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  <a:sp3d/>
            </c:spPr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</c:dPt>
          <c:dPt>
            <c:idx val="4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'Enfoque a result y product'!$B$16:$F$16</c:f>
              <c:strCache>
                <c:ptCount val="5"/>
                <c:pt idx="0">
                  <c:v>Siempre</c:v>
                </c:pt>
                <c:pt idx="1">
                  <c:v>La mayoría de las veces si</c:v>
                </c:pt>
                <c:pt idx="2">
                  <c:v>Algunas veces si, algunas veces no</c:v>
                </c:pt>
                <c:pt idx="3">
                  <c:v>La mayoría de las veces no</c:v>
                </c:pt>
                <c:pt idx="4">
                  <c:v>Nunca</c:v>
                </c:pt>
              </c:strCache>
            </c:strRef>
          </c:cat>
          <c:val>
            <c:numRef>
              <c:f>'Enfoque a result y product'!$B$17:$F$17</c:f>
              <c:numCache>
                <c:formatCode>General</c:formatCode>
                <c:ptCount val="5"/>
                <c:pt idx="0">
                  <c:v>1178</c:v>
                </c:pt>
                <c:pt idx="1">
                  <c:v>1982</c:v>
                </c:pt>
                <c:pt idx="2">
                  <c:v>891</c:v>
                </c:pt>
                <c:pt idx="3">
                  <c:v>136</c:v>
                </c:pt>
                <c:pt idx="4">
                  <c:v>183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19336992"/>
        <c:axId val="219329152"/>
        <c:axId val="0"/>
      </c:bar3DChart>
      <c:catAx>
        <c:axId val="2193369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219329152"/>
        <c:crosses val="autoZero"/>
        <c:auto val="1"/>
        <c:lblAlgn val="ctr"/>
        <c:lblOffset val="100"/>
        <c:noMultiLvlLbl val="0"/>
      </c:catAx>
      <c:valAx>
        <c:axId val="2193291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2193369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'Calidad y orientacion usuarios'!$A$6</c:f>
              <c:strCache>
                <c:ptCount val="1"/>
                <c:pt idx="0">
                  <c:v>En mi institución existen comités que captan nuestras sugerencias para mejorar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1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2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  <a:sp3d/>
            </c:spPr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</c:dPt>
          <c:dPt>
            <c:idx val="4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'Calidad y orientacion usuarios'!$B$5:$F$5</c:f>
              <c:strCache>
                <c:ptCount val="5"/>
                <c:pt idx="0">
                  <c:v>Siempre</c:v>
                </c:pt>
                <c:pt idx="1">
                  <c:v>La mayoría de las veces si</c:v>
                </c:pt>
                <c:pt idx="2">
                  <c:v>Algunas veces si, algunas veces no</c:v>
                </c:pt>
                <c:pt idx="3">
                  <c:v>La mayoría de las veces no</c:v>
                </c:pt>
                <c:pt idx="4">
                  <c:v>Nunca</c:v>
                </c:pt>
              </c:strCache>
            </c:strRef>
          </c:cat>
          <c:val>
            <c:numRef>
              <c:f>'Calidad y orientacion usuarios'!$B$6:$F$6</c:f>
              <c:numCache>
                <c:formatCode>General</c:formatCode>
                <c:ptCount val="5"/>
                <c:pt idx="0">
                  <c:v>183</c:v>
                </c:pt>
                <c:pt idx="1">
                  <c:v>679</c:v>
                </c:pt>
                <c:pt idx="2">
                  <c:v>969</c:v>
                </c:pt>
                <c:pt idx="3">
                  <c:v>1523</c:v>
                </c:pt>
                <c:pt idx="4">
                  <c:v>1016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22055152"/>
        <c:axId val="222049272"/>
        <c:axId val="0"/>
      </c:bar3DChart>
      <c:catAx>
        <c:axId val="2220551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222049272"/>
        <c:crosses val="autoZero"/>
        <c:auto val="1"/>
        <c:lblAlgn val="ctr"/>
        <c:lblOffset val="100"/>
        <c:noMultiLvlLbl val="0"/>
      </c:catAx>
      <c:valAx>
        <c:axId val="2220492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2220551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6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'Enfoque a result y product'!$A$22</c:f>
              <c:strCache>
                <c:ptCount val="1"/>
                <c:pt idx="0">
                  <c:v>El área de recursos humanos atiende adecuadamente al personal de mi institución.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1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2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  <a:sp3d/>
            </c:spPr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</c:dPt>
          <c:dPt>
            <c:idx val="4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'Enfoque a result y product'!$B$21:$F$21</c:f>
              <c:strCache>
                <c:ptCount val="5"/>
                <c:pt idx="0">
                  <c:v>Siempre</c:v>
                </c:pt>
                <c:pt idx="1">
                  <c:v>La mayoría de las veces si</c:v>
                </c:pt>
                <c:pt idx="2">
                  <c:v>Algunas veces si, algunas veces no</c:v>
                </c:pt>
                <c:pt idx="3">
                  <c:v>La mayoría de las veces no</c:v>
                </c:pt>
                <c:pt idx="4">
                  <c:v>Nunca</c:v>
                </c:pt>
              </c:strCache>
            </c:strRef>
          </c:cat>
          <c:val>
            <c:numRef>
              <c:f>'Enfoque a result y product'!$B$22:$F$22</c:f>
              <c:numCache>
                <c:formatCode>General</c:formatCode>
                <c:ptCount val="5"/>
                <c:pt idx="0">
                  <c:v>1387</c:v>
                </c:pt>
                <c:pt idx="1">
                  <c:v>1509</c:v>
                </c:pt>
                <c:pt idx="2">
                  <c:v>755</c:v>
                </c:pt>
                <c:pt idx="3">
                  <c:v>622</c:v>
                </c:pt>
                <c:pt idx="4">
                  <c:v>97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19335032"/>
        <c:axId val="219328760"/>
        <c:axId val="0"/>
      </c:bar3DChart>
      <c:catAx>
        <c:axId val="2193350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219328760"/>
        <c:crosses val="autoZero"/>
        <c:auto val="1"/>
        <c:lblAlgn val="ctr"/>
        <c:lblOffset val="100"/>
        <c:noMultiLvlLbl val="0"/>
      </c:catAx>
      <c:valAx>
        <c:axId val="2193287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2193350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6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MX" dirty="0"/>
              <a:t>Me siento comprometido a </a:t>
            </a:r>
            <a:r>
              <a:rPr lang="es-MX" sz="1800" dirty="0"/>
              <a:t>lograr</a:t>
            </a:r>
            <a:r>
              <a:rPr lang="es-MX" dirty="0"/>
              <a:t> buenos resultados en mi trabajo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'Enfoque a result y product'!$A$12</c:f>
              <c:strCache>
                <c:ptCount val="1"/>
                <c:pt idx="0">
                  <c:v>Me siento comprometido a lograr buenos resultados en mi trabajo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1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2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  <a:sp3d/>
            </c:spPr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</c:dPt>
          <c:dPt>
            <c:idx val="4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'Enfoque a result y product'!$B$11:$F$11</c:f>
              <c:strCache>
                <c:ptCount val="5"/>
                <c:pt idx="0">
                  <c:v>Siempre</c:v>
                </c:pt>
                <c:pt idx="1">
                  <c:v>La mayoría de las veces si</c:v>
                </c:pt>
                <c:pt idx="2">
                  <c:v>Algunas veces si, algunas veces no</c:v>
                </c:pt>
                <c:pt idx="3">
                  <c:v>La mayoría de las veces no</c:v>
                </c:pt>
                <c:pt idx="4">
                  <c:v>Nunca</c:v>
                </c:pt>
              </c:strCache>
            </c:strRef>
          </c:cat>
          <c:val>
            <c:numRef>
              <c:f>'Enfoque a result y product'!$B$12:$F$12</c:f>
              <c:numCache>
                <c:formatCode>General</c:formatCode>
                <c:ptCount val="5"/>
                <c:pt idx="0">
                  <c:v>3640</c:v>
                </c:pt>
                <c:pt idx="1">
                  <c:v>550</c:v>
                </c:pt>
                <c:pt idx="2">
                  <c:v>179</c:v>
                </c:pt>
                <c:pt idx="3">
                  <c:v>1</c:v>
                </c:pt>
                <c:pt idx="4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19329544"/>
        <c:axId val="219333464"/>
        <c:axId val="0"/>
      </c:bar3DChart>
      <c:catAx>
        <c:axId val="2193295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219333464"/>
        <c:crosses val="autoZero"/>
        <c:auto val="1"/>
        <c:lblAlgn val="ctr"/>
        <c:lblOffset val="100"/>
        <c:noMultiLvlLbl val="0"/>
      </c:catAx>
      <c:valAx>
        <c:axId val="2193334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2193295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6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'Normatividad y procesos'!$A$12</c:f>
              <c:strCache>
                <c:ptCount val="1"/>
                <c:pt idx="0">
                  <c:v>Conozco la normatividad aplicable a mi trabajo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1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2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  <a:sp3d/>
            </c:spPr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</c:dPt>
          <c:dPt>
            <c:idx val="4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'Normatividad y procesos'!$B$11:$F$11</c:f>
              <c:strCache>
                <c:ptCount val="5"/>
                <c:pt idx="0">
                  <c:v>Siempre</c:v>
                </c:pt>
                <c:pt idx="1">
                  <c:v>La mayoría de las veces si</c:v>
                </c:pt>
                <c:pt idx="2">
                  <c:v>Algunas veces si, algunas veces no</c:v>
                </c:pt>
                <c:pt idx="3">
                  <c:v>La mayoría de las veces no</c:v>
                </c:pt>
                <c:pt idx="4">
                  <c:v>Nunca</c:v>
                </c:pt>
              </c:strCache>
            </c:strRef>
          </c:cat>
          <c:val>
            <c:numRef>
              <c:f>'Normatividad y procesos'!$B$12:$F$12</c:f>
              <c:numCache>
                <c:formatCode>General</c:formatCode>
                <c:ptCount val="5"/>
                <c:pt idx="0">
                  <c:v>705</c:v>
                </c:pt>
                <c:pt idx="1">
                  <c:v>1448</c:v>
                </c:pt>
                <c:pt idx="2">
                  <c:v>1184</c:v>
                </c:pt>
                <c:pt idx="3">
                  <c:v>755</c:v>
                </c:pt>
                <c:pt idx="4">
                  <c:v>278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19336208"/>
        <c:axId val="219336600"/>
        <c:axId val="0"/>
      </c:bar3DChart>
      <c:catAx>
        <c:axId val="2193362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219336600"/>
        <c:crosses val="autoZero"/>
        <c:auto val="1"/>
        <c:lblAlgn val="ctr"/>
        <c:lblOffset val="100"/>
        <c:noMultiLvlLbl val="0"/>
      </c:catAx>
      <c:valAx>
        <c:axId val="2193366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2193362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6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'Normatividad y procesos'!$A$17</c:f>
              <c:strCache>
                <c:ptCount val="1"/>
                <c:pt idx="0">
                  <c:v>En mi institución se implementan las sugerencias para simplificar los procesos de trabajo.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1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2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  <a:sp3d/>
            </c:spPr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</c:dPt>
          <c:dPt>
            <c:idx val="4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'Normatividad y procesos'!$B$16:$F$16</c:f>
              <c:strCache>
                <c:ptCount val="5"/>
                <c:pt idx="0">
                  <c:v>Siempre</c:v>
                </c:pt>
                <c:pt idx="1">
                  <c:v>La mayoría de las veces si</c:v>
                </c:pt>
                <c:pt idx="2">
                  <c:v>Algunas veces si, algunas veces no</c:v>
                </c:pt>
                <c:pt idx="3">
                  <c:v>La mayoría de las veces no</c:v>
                </c:pt>
                <c:pt idx="4">
                  <c:v>Nunca</c:v>
                </c:pt>
              </c:strCache>
            </c:strRef>
          </c:cat>
          <c:val>
            <c:numRef>
              <c:f>'Normatividad y procesos'!$B$17:$F$17</c:f>
              <c:numCache>
                <c:formatCode>General</c:formatCode>
                <c:ptCount val="5"/>
                <c:pt idx="0">
                  <c:v>721</c:v>
                </c:pt>
                <c:pt idx="1">
                  <c:v>1600</c:v>
                </c:pt>
                <c:pt idx="2">
                  <c:v>1165</c:v>
                </c:pt>
                <c:pt idx="3">
                  <c:v>721</c:v>
                </c:pt>
                <c:pt idx="4">
                  <c:v>163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19337776"/>
        <c:axId val="219339344"/>
        <c:axId val="0"/>
      </c:bar3DChart>
      <c:catAx>
        <c:axId val="2193377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219339344"/>
        <c:crosses val="autoZero"/>
        <c:auto val="1"/>
        <c:lblAlgn val="ctr"/>
        <c:lblOffset val="100"/>
        <c:noMultiLvlLbl val="0"/>
      </c:catAx>
      <c:valAx>
        <c:axId val="2193393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2193377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6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4.8404939147560215E-2"/>
          <c:y val="2.618403510928613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'Normatividad y procesos'!$A$7</c:f>
              <c:strCache>
                <c:ptCount val="1"/>
                <c:pt idx="0">
                  <c:v>Los procedimientos de mi institución están actualizados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1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2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  <a:sp3d/>
            </c:spPr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</c:dPt>
          <c:dPt>
            <c:idx val="4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'Normatividad y procesos'!$B$6:$F$6</c:f>
              <c:strCache>
                <c:ptCount val="5"/>
                <c:pt idx="0">
                  <c:v>Siempre</c:v>
                </c:pt>
                <c:pt idx="1">
                  <c:v>La mayoría de las veces si</c:v>
                </c:pt>
                <c:pt idx="2">
                  <c:v>Algunas veces si, algunas veces no</c:v>
                </c:pt>
                <c:pt idx="3">
                  <c:v>La mayoría de las veces no</c:v>
                </c:pt>
                <c:pt idx="4">
                  <c:v>Nunca</c:v>
                </c:pt>
              </c:strCache>
            </c:strRef>
          </c:cat>
          <c:val>
            <c:numRef>
              <c:f>'Normatividad y procesos'!$B$7:$F$7</c:f>
              <c:numCache>
                <c:formatCode>General</c:formatCode>
                <c:ptCount val="5"/>
                <c:pt idx="0">
                  <c:v>1315</c:v>
                </c:pt>
                <c:pt idx="1">
                  <c:v>1530</c:v>
                </c:pt>
                <c:pt idx="2">
                  <c:v>842</c:v>
                </c:pt>
                <c:pt idx="3">
                  <c:v>437</c:v>
                </c:pt>
                <c:pt idx="4">
                  <c:v>246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19339736"/>
        <c:axId val="219340128"/>
        <c:axId val="0"/>
      </c:bar3DChart>
      <c:catAx>
        <c:axId val="2193397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219340128"/>
        <c:crosses val="autoZero"/>
        <c:auto val="1"/>
        <c:lblAlgn val="ctr"/>
        <c:lblOffset val="100"/>
        <c:noMultiLvlLbl val="0"/>
      </c:catAx>
      <c:valAx>
        <c:axId val="2193401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2193397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  <c:userShapes r:id="rId4"/>
</c:chartSpace>
</file>

<file path=ppt/charts/chart6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9.0154563813193422E-2"/>
          <c:y val="3.134933804350509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'Normatividad y procesos'!$A$2</c:f>
              <c:strCache>
                <c:ptCount val="1"/>
                <c:pt idx="0">
                  <c:v>La normatividad de mi institución esta adecuada a las necesidades actuales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1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2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  <a:sp3d/>
            </c:spPr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</c:dPt>
          <c:dPt>
            <c:idx val="4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'Normatividad y procesos'!$B$1:$F$1</c:f>
              <c:strCache>
                <c:ptCount val="5"/>
                <c:pt idx="0">
                  <c:v>Siempre</c:v>
                </c:pt>
                <c:pt idx="1">
                  <c:v>La mayoría de las veces si</c:v>
                </c:pt>
                <c:pt idx="2">
                  <c:v>Algunas veces si, algunas veces no</c:v>
                </c:pt>
                <c:pt idx="3">
                  <c:v>La mayoría de las veces no</c:v>
                </c:pt>
                <c:pt idx="4">
                  <c:v>Nunca</c:v>
                </c:pt>
              </c:strCache>
            </c:strRef>
          </c:cat>
          <c:val>
            <c:numRef>
              <c:f>'Normatividad y procesos'!$B$2:$F$2</c:f>
              <c:numCache>
                <c:formatCode>General</c:formatCode>
                <c:ptCount val="5"/>
                <c:pt idx="0">
                  <c:v>630</c:v>
                </c:pt>
                <c:pt idx="1">
                  <c:v>1536</c:v>
                </c:pt>
                <c:pt idx="2">
                  <c:v>1316</c:v>
                </c:pt>
                <c:pt idx="3">
                  <c:v>702</c:v>
                </c:pt>
                <c:pt idx="4">
                  <c:v>186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19338168"/>
        <c:axId val="219338952"/>
        <c:axId val="0"/>
      </c:bar3DChart>
      <c:catAx>
        <c:axId val="2193381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219338952"/>
        <c:crosses val="autoZero"/>
        <c:auto val="1"/>
        <c:lblAlgn val="ctr"/>
        <c:lblOffset val="100"/>
        <c:noMultiLvlLbl val="0"/>
      </c:catAx>
      <c:valAx>
        <c:axId val="2193389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2193381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6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'Servicio profesional de carrera'!$A$2</c:f>
              <c:strCache>
                <c:ptCount val="1"/>
                <c:pt idx="0">
                  <c:v>En mi institución el Servicio profesional de Carrera opera en apego a su ley y reglamento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1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2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  <a:sp3d/>
            </c:spPr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</c:dPt>
          <c:dPt>
            <c:idx val="4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'Servicio profesional de carrera'!$B$1:$F$1</c:f>
              <c:strCache>
                <c:ptCount val="5"/>
                <c:pt idx="0">
                  <c:v>Siempre</c:v>
                </c:pt>
                <c:pt idx="1">
                  <c:v>La mayoría de las veces si</c:v>
                </c:pt>
                <c:pt idx="2">
                  <c:v>Algunas veces si, algunas veces no</c:v>
                </c:pt>
                <c:pt idx="3">
                  <c:v>La mayoría de las veces no</c:v>
                </c:pt>
                <c:pt idx="4">
                  <c:v>Nunca</c:v>
                </c:pt>
              </c:strCache>
            </c:strRef>
          </c:cat>
          <c:val>
            <c:numRef>
              <c:f>'Servicio profesional de carrera'!$B$2:$F$2</c:f>
              <c:numCache>
                <c:formatCode>General</c:formatCode>
                <c:ptCount val="5"/>
                <c:pt idx="0">
                  <c:v>1133</c:v>
                </c:pt>
                <c:pt idx="1">
                  <c:v>1542</c:v>
                </c:pt>
                <c:pt idx="2">
                  <c:v>920</c:v>
                </c:pt>
                <c:pt idx="3">
                  <c:v>511</c:v>
                </c:pt>
                <c:pt idx="4">
                  <c:v>264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70513712"/>
        <c:axId val="169328760"/>
        <c:axId val="0"/>
      </c:bar3DChart>
      <c:catAx>
        <c:axId val="1705137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69328760"/>
        <c:crosses val="autoZero"/>
        <c:auto val="1"/>
        <c:lblAlgn val="ctr"/>
        <c:lblOffset val="100"/>
        <c:noMultiLvlLbl val="0"/>
      </c:catAx>
      <c:valAx>
        <c:axId val="1693287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705137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6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'Servicio profesional de carrera'!$A$6</c:f>
              <c:strCache>
                <c:ptCount val="1"/>
                <c:pt idx="0">
                  <c:v>Los servidores públicos de carrera contribuyen a que los cambios de administración se den en forma eficiente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1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2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  <a:sp3d/>
            </c:spPr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</c:dPt>
          <c:dPt>
            <c:idx val="4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'Servicio profesional de carrera'!$B$5:$F$5</c:f>
              <c:strCache>
                <c:ptCount val="5"/>
                <c:pt idx="0">
                  <c:v>Siempre</c:v>
                </c:pt>
                <c:pt idx="1">
                  <c:v>La mayoría de las veces si</c:v>
                </c:pt>
                <c:pt idx="2">
                  <c:v>Algunas veces si, algunas veces no</c:v>
                </c:pt>
                <c:pt idx="3">
                  <c:v>La mayoría de las veces no</c:v>
                </c:pt>
                <c:pt idx="4">
                  <c:v>Nunca</c:v>
                </c:pt>
              </c:strCache>
            </c:strRef>
          </c:cat>
          <c:val>
            <c:numRef>
              <c:f>'Servicio profesional de carrera'!$B$6:$F$6</c:f>
              <c:numCache>
                <c:formatCode>General</c:formatCode>
                <c:ptCount val="5"/>
                <c:pt idx="0">
                  <c:v>364</c:v>
                </c:pt>
                <c:pt idx="1">
                  <c:v>1348</c:v>
                </c:pt>
                <c:pt idx="2">
                  <c:v>1349</c:v>
                </c:pt>
                <c:pt idx="3">
                  <c:v>870</c:v>
                </c:pt>
                <c:pt idx="4">
                  <c:v>439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33947448"/>
        <c:axId val="333953328"/>
        <c:axId val="0"/>
      </c:bar3DChart>
      <c:catAx>
        <c:axId val="3339474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333953328"/>
        <c:crosses val="autoZero"/>
        <c:auto val="1"/>
        <c:lblAlgn val="ctr"/>
        <c:lblOffset val="100"/>
        <c:noMultiLvlLbl val="0"/>
      </c:catAx>
      <c:valAx>
        <c:axId val="3339533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3339474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6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'Servicio profesional de carrera'!$A$11</c:f>
              <c:strCache>
                <c:ptCount val="1"/>
                <c:pt idx="0">
                  <c:v>La ley del servicio profesional de carrera mejora la administración publica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1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2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  <a:sp3d/>
            </c:spPr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</c:dPt>
          <c:dPt>
            <c:idx val="4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'Servicio profesional de carrera'!$B$10:$F$10</c:f>
              <c:strCache>
                <c:ptCount val="5"/>
                <c:pt idx="0">
                  <c:v>Siempre</c:v>
                </c:pt>
                <c:pt idx="1">
                  <c:v>La mayoría de las veces si</c:v>
                </c:pt>
                <c:pt idx="2">
                  <c:v>Algunas veces si, algunas veces no</c:v>
                </c:pt>
                <c:pt idx="3">
                  <c:v>La mayoría de las veces no</c:v>
                </c:pt>
                <c:pt idx="4">
                  <c:v>Nunca</c:v>
                </c:pt>
              </c:strCache>
            </c:strRef>
          </c:cat>
          <c:val>
            <c:numRef>
              <c:f>'Servicio profesional de carrera'!$B$11:$F$11</c:f>
              <c:numCache>
                <c:formatCode>General</c:formatCode>
                <c:ptCount val="5"/>
                <c:pt idx="0">
                  <c:v>1317</c:v>
                </c:pt>
                <c:pt idx="1">
                  <c:v>1602</c:v>
                </c:pt>
                <c:pt idx="2">
                  <c:v>1038</c:v>
                </c:pt>
                <c:pt idx="3">
                  <c:v>253</c:v>
                </c:pt>
                <c:pt idx="4">
                  <c:v>160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33957640"/>
        <c:axId val="333950192"/>
        <c:axId val="0"/>
      </c:bar3DChart>
      <c:catAx>
        <c:axId val="3339576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333950192"/>
        <c:crosses val="autoZero"/>
        <c:auto val="1"/>
        <c:lblAlgn val="ctr"/>
        <c:lblOffset val="100"/>
        <c:noMultiLvlLbl val="0"/>
      </c:catAx>
      <c:valAx>
        <c:axId val="3339501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3339576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6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'Servicio profesional de carrera'!$A$16</c:f>
              <c:strCache>
                <c:ptCount val="1"/>
                <c:pt idx="0">
                  <c:v>En mi institución se promueve la cultura de la profesionalización.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1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2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  <a:sp3d/>
            </c:spPr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</c:dPt>
          <c:dPt>
            <c:idx val="4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'Servicio profesional de carrera'!$B$15:$F$15</c:f>
              <c:strCache>
                <c:ptCount val="5"/>
                <c:pt idx="0">
                  <c:v>Siempre</c:v>
                </c:pt>
                <c:pt idx="1">
                  <c:v>La mayoría de las veces si</c:v>
                </c:pt>
                <c:pt idx="2">
                  <c:v>Algunas veces si, algunas veces no</c:v>
                </c:pt>
                <c:pt idx="3">
                  <c:v>La mayoría de las veces no</c:v>
                </c:pt>
                <c:pt idx="4">
                  <c:v>Nunca</c:v>
                </c:pt>
              </c:strCache>
            </c:strRef>
          </c:cat>
          <c:val>
            <c:numRef>
              <c:f>'Servicio profesional de carrera'!$B$16:$F$16</c:f>
              <c:numCache>
                <c:formatCode>General</c:formatCode>
                <c:ptCount val="5"/>
                <c:pt idx="0">
                  <c:v>1063</c:v>
                </c:pt>
                <c:pt idx="1">
                  <c:v>1244</c:v>
                </c:pt>
                <c:pt idx="2">
                  <c:v>956</c:v>
                </c:pt>
                <c:pt idx="3">
                  <c:v>691</c:v>
                </c:pt>
                <c:pt idx="4">
                  <c:v>416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33952936"/>
        <c:axId val="333950976"/>
        <c:axId val="0"/>
      </c:bar3DChart>
      <c:catAx>
        <c:axId val="3339529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333950976"/>
        <c:crosses val="autoZero"/>
        <c:auto val="1"/>
        <c:lblAlgn val="ctr"/>
        <c:lblOffset val="100"/>
        <c:noMultiLvlLbl val="0"/>
      </c:catAx>
      <c:valAx>
        <c:axId val="3339509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3339529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'Calidad y orientacion usuarios'!$A$10</c:f>
              <c:strCache>
                <c:ptCount val="1"/>
                <c:pt idx="0">
                  <c:v>Me siento preparado para aceptar y enfrentar los cambios que ocurran en la forma de trabajar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1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2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  <a:sp3d/>
            </c:spPr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</c:dPt>
          <c:dPt>
            <c:idx val="4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'Calidad y orientacion usuarios'!$B$9:$F$9</c:f>
              <c:strCache>
                <c:ptCount val="5"/>
                <c:pt idx="0">
                  <c:v>Siempre</c:v>
                </c:pt>
                <c:pt idx="1">
                  <c:v>La mayoría de las veces si</c:v>
                </c:pt>
                <c:pt idx="2">
                  <c:v>Algunas veces si, algunas veces no</c:v>
                </c:pt>
                <c:pt idx="3">
                  <c:v>La mayoría de las veces no</c:v>
                </c:pt>
                <c:pt idx="4">
                  <c:v>Nunca</c:v>
                </c:pt>
              </c:strCache>
            </c:strRef>
          </c:cat>
          <c:val>
            <c:numRef>
              <c:f>'Calidad y orientacion usuarios'!$B$10:$F$10</c:f>
              <c:numCache>
                <c:formatCode>General</c:formatCode>
                <c:ptCount val="5"/>
                <c:pt idx="0">
                  <c:v>2430</c:v>
                </c:pt>
                <c:pt idx="1">
                  <c:v>1426</c:v>
                </c:pt>
                <c:pt idx="2">
                  <c:v>440</c:v>
                </c:pt>
                <c:pt idx="3">
                  <c:v>44</c:v>
                </c:pt>
                <c:pt idx="4">
                  <c:v>30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26292880"/>
        <c:axId val="226295232"/>
        <c:axId val="0"/>
      </c:bar3DChart>
      <c:catAx>
        <c:axId val="2262928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226295232"/>
        <c:crosses val="autoZero"/>
        <c:auto val="1"/>
        <c:lblAlgn val="ctr"/>
        <c:lblOffset val="100"/>
        <c:noMultiLvlLbl val="0"/>
      </c:catAx>
      <c:valAx>
        <c:axId val="2262952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2262928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7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MX" sz="1800" dirty="0"/>
              <a:t>Mi institución difunde los resultados de la encuesta de clima organizacional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'Impacto de la encuesta de clima'!$A$2</c:f>
              <c:strCache>
                <c:ptCount val="1"/>
                <c:pt idx="0">
                  <c:v>Mi institución difunde los resultados de la encuesta de clima organizacional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1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2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  <a:sp3d/>
            </c:spPr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</c:dPt>
          <c:dPt>
            <c:idx val="4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'Impacto de la encuesta de clima'!$B$1:$F$1</c:f>
              <c:strCache>
                <c:ptCount val="5"/>
                <c:pt idx="0">
                  <c:v>Siempre</c:v>
                </c:pt>
                <c:pt idx="1">
                  <c:v>La mayoría de las veces si</c:v>
                </c:pt>
                <c:pt idx="2">
                  <c:v>Algunas veces si, algunas veces no</c:v>
                </c:pt>
                <c:pt idx="3">
                  <c:v>La mayoría de las veces no</c:v>
                </c:pt>
                <c:pt idx="4">
                  <c:v>Nunca</c:v>
                </c:pt>
              </c:strCache>
            </c:strRef>
          </c:cat>
          <c:val>
            <c:numRef>
              <c:f>'Impacto de la encuesta de clima'!$B$2:$F$2</c:f>
              <c:numCache>
                <c:formatCode>General</c:formatCode>
                <c:ptCount val="5"/>
                <c:pt idx="0">
                  <c:v>625</c:v>
                </c:pt>
                <c:pt idx="1">
                  <c:v>584</c:v>
                </c:pt>
                <c:pt idx="2">
                  <c:v>799</c:v>
                </c:pt>
                <c:pt idx="3">
                  <c:v>790</c:v>
                </c:pt>
                <c:pt idx="4">
                  <c:v>1572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33948232"/>
        <c:axId val="333952152"/>
        <c:axId val="0"/>
      </c:bar3DChart>
      <c:catAx>
        <c:axId val="3339482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333952152"/>
        <c:crosses val="autoZero"/>
        <c:auto val="1"/>
        <c:lblAlgn val="ctr"/>
        <c:lblOffset val="100"/>
        <c:noMultiLvlLbl val="0"/>
      </c:catAx>
      <c:valAx>
        <c:axId val="3339521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3339482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7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'Impacto de la encuesta de clima'!$A$7</c:f>
              <c:strCache>
                <c:ptCount val="1"/>
                <c:pt idx="0">
                  <c:v>Mi institución realiza acciones para mejorar el clima organizacional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1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2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  <a:sp3d/>
            </c:spPr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</c:dPt>
          <c:dPt>
            <c:idx val="4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'Impacto de la encuesta de clima'!$B$6:$F$6</c:f>
              <c:strCache>
                <c:ptCount val="5"/>
                <c:pt idx="0">
                  <c:v>Siempre</c:v>
                </c:pt>
                <c:pt idx="1">
                  <c:v>La mayoría de las veces si</c:v>
                </c:pt>
                <c:pt idx="2">
                  <c:v>Algunas veces si, algunas veces no</c:v>
                </c:pt>
                <c:pt idx="3">
                  <c:v>La mayoría de las veces no</c:v>
                </c:pt>
                <c:pt idx="4">
                  <c:v>Nunca</c:v>
                </c:pt>
              </c:strCache>
            </c:strRef>
          </c:cat>
          <c:val>
            <c:numRef>
              <c:f>'Impacto de la encuesta de clima'!$B$7:$F$7</c:f>
              <c:numCache>
                <c:formatCode>General</c:formatCode>
                <c:ptCount val="5"/>
                <c:pt idx="0">
                  <c:v>457</c:v>
                </c:pt>
                <c:pt idx="1">
                  <c:v>1115</c:v>
                </c:pt>
                <c:pt idx="2">
                  <c:v>1411</c:v>
                </c:pt>
                <c:pt idx="3">
                  <c:v>993</c:v>
                </c:pt>
                <c:pt idx="4">
                  <c:v>394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33950584"/>
        <c:axId val="333955680"/>
        <c:axId val="0"/>
      </c:bar3DChart>
      <c:catAx>
        <c:axId val="3339505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333955680"/>
        <c:crosses val="autoZero"/>
        <c:auto val="1"/>
        <c:lblAlgn val="ctr"/>
        <c:lblOffset val="100"/>
        <c:noMultiLvlLbl val="0"/>
      </c:catAx>
      <c:valAx>
        <c:axId val="3339556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3339505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7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'Impacto de la encuesta de clima'!$A$12</c:f>
              <c:strCache>
                <c:ptCount val="1"/>
                <c:pt idx="0">
                  <c:v>Participo en las acciones de mejora de clima organizacional de mi institución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1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2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  <a:sp3d/>
            </c:spPr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</c:dPt>
          <c:dPt>
            <c:idx val="4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'Impacto de la encuesta de clima'!$B$11:$F$11</c:f>
              <c:strCache>
                <c:ptCount val="5"/>
                <c:pt idx="0">
                  <c:v>Siempre</c:v>
                </c:pt>
                <c:pt idx="1">
                  <c:v>La mayoría de las veces si</c:v>
                </c:pt>
                <c:pt idx="2">
                  <c:v>Algunas veces si, algunas veces no</c:v>
                </c:pt>
                <c:pt idx="3">
                  <c:v>La mayoría de las veces no</c:v>
                </c:pt>
                <c:pt idx="4">
                  <c:v>Nunca</c:v>
                </c:pt>
              </c:strCache>
            </c:strRef>
          </c:cat>
          <c:val>
            <c:numRef>
              <c:f>'Impacto de la encuesta de clima'!$B$12:$F$12</c:f>
              <c:numCache>
                <c:formatCode>General</c:formatCode>
                <c:ptCount val="5"/>
                <c:pt idx="0">
                  <c:v>845</c:v>
                </c:pt>
                <c:pt idx="1">
                  <c:v>1077</c:v>
                </c:pt>
                <c:pt idx="2">
                  <c:v>1154</c:v>
                </c:pt>
                <c:pt idx="3">
                  <c:v>507</c:v>
                </c:pt>
                <c:pt idx="4">
                  <c:v>787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20305912"/>
        <c:axId val="420303952"/>
        <c:axId val="0"/>
      </c:bar3DChart>
      <c:catAx>
        <c:axId val="4203059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420303952"/>
        <c:crosses val="autoZero"/>
        <c:auto val="1"/>
        <c:lblAlgn val="ctr"/>
        <c:lblOffset val="100"/>
        <c:noMultiLvlLbl val="0"/>
      </c:catAx>
      <c:valAx>
        <c:axId val="4203039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4203059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13493744531933505"/>
          <c:y val="1.851851851851851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'Calidad y orientacion usuarios'!$A$14</c:f>
              <c:strCache>
                <c:ptCount val="1"/>
                <c:pt idx="0">
                  <c:v>Mi jefe me alienta a ser creativo en el desarrollo de mi trabajo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1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2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  <a:sp3d/>
            </c:spPr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</c:dPt>
          <c:dPt>
            <c:idx val="4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'Calidad y orientacion usuarios'!$B$13:$F$13</c:f>
              <c:strCache>
                <c:ptCount val="5"/>
                <c:pt idx="0">
                  <c:v>Siempre</c:v>
                </c:pt>
                <c:pt idx="1">
                  <c:v>La mayoría de las veces si</c:v>
                </c:pt>
                <c:pt idx="2">
                  <c:v>Algunas veces si, algunas veces no</c:v>
                </c:pt>
                <c:pt idx="3">
                  <c:v>La mayoría de las veces no</c:v>
                </c:pt>
                <c:pt idx="4">
                  <c:v>Nunca</c:v>
                </c:pt>
              </c:strCache>
            </c:strRef>
          </c:cat>
          <c:val>
            <c:numRef>
              <c:f>'Calidad y orientacion usuarios'!$B$14:$F$14</c:f>
              <c:numCache>
                <c:formatCode>General</c:formatCode>
                <c:ptCount val="5"/>
                <c:pt idx="0">
                  <c:v>1274</c:v>
                </c:pt>
                <c:pt idx="1">
                  <c:v>1302</c:v>
                </c:pt>
                <c:pt idx="2">
                  <c:v>1069</c:v>
                </c:pt>
                <c:pt idx="3">
                  <c:v>500</c:v>
                </c:pt>
                <c:pt idx="4">
                  <c:v>225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26294840"/>
        <c:axId val="226292488"/>
        <c:axId val="0"/>
      </c:bar3DChart>
      <c:catAx>
        <c:axId val="2262948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226292488"/>
        <c:crosses val="autoZero"/>
        <c:auto val="1"/>
        <c:lblAlgn val="ctr"/>
        <c:lblOffset val="100"/>
        <c:noMultiLvlLbl val="0"/>
      </c:catAx>
      <c:valAx>
        <c:axId val="2262924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2262948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11639566929133859"/>
          <c:y val="1.388888888888888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'Equidad y genero'!$A$2</c:f>
              <c:strCache>
                <c:ptCount val="1"/>
                <c:pt idx="0">
                  <c:v>En mi institución he tenido o conocido de alguna experiencia de intimidación o maltrato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</c:dPt>
          <c:dPt>
            <c:idx val="1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</c:dPt>
          <c:dPt>
            <c:idx val="2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  <a:sp3d/>
            </c:spPr>
          </c:dPt>
          <c:dPt>
            <c:idx val="3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4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'Equidad y genero'!$B$1:$F$1</c:f>
              <c:strCache>
                <c:ptCount val="5"/>
                <c:pt idx="0">
                  <c:v>Siempre</c:v>
                </c:pt>
                <c:pt idx="1">
                  <c:v>La mayoría de las veces si</c:v>
                </c:pt>
                <c:pt idx="2">
                  <c:v>Algunas veces si, algunas veces no</c:v>
                </c:pt>
                <c:pt idx="3">
                  <c:v>La mayoría de las veces no</c:v>
                </c:pt>
                <c:pt idx="4">
                  <c:v>Nunca</c:v>
                </c:pt>
              </c:strCache>
            </c:strRef>
          </c:cat>
          <c:val>
            <c:numRef>
              <c:f>'Equidad y genero'!$B$2:$F$2</c:f>
              <c:numCache>
                <c:formatCode>General</c:formatCode>
                <c:ptCount val="5"/>
                <c:pt idx="0">
                  <c:v>132</c:v>
                </c:pt>
                <c:pt idx="1">
                  <c:v>230</c:v>
                </c:pt>
                <c:pt idx="2">
                  <c:v>1453</c:v>
                </c:pt>
                <c:pt idx="3">
                  <c:v>882</c:v>
                </c:pt>
                <c:pt idx="4">
                  <c:v>1673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26293272"/>
        <c:axId val="226293664"/>
        <c:axId val="0"/>
      </c:bar3DChart>
      <c:catAx>
        <c:axId val="2262932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226293664"/>
        <c:crosses val="autoZero"/>
        <c:auto val="1"/>
        <c:lblAlgn val="ctr"/>
        <c:lblOffset val="100"/>
        <c:noMultiLvlLbl val="0"/>
      </c:catAx>
      <c:valAx>
        <c:axId val="2262936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2262932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6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7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8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9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0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6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7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8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9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0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6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7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8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9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0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6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7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8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9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0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6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7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8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9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0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A636C1D-1C17-46AB-AD42-9A3DD369E96C}" type="doc">
      <dgm:prSet loTypeId="urn:microsoft.com/office/officeart/2005/8/layout/radial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FEE97CAF-EC5A-4511-AB23-5936CD037418}">
      <dgm:prSet phldrT="[Texto]"/>
      <dgm:spPr/>
      <dgm:t>
        <a:bodyPr/>
        <a:lstStyle/>
        <a:p>
          <a:r>
            <a:rPr lang="es-MX" b="1" dirty="0" smtClean="0">
              <a:solidFill>
                <a:srgbClr val="FF0000"/>
              </a:solidFill>
            </a:rPr>
            <a:t>Riesgos</a:t>
          </a:r>
          <a:r>
            <a:rPr lang="es-MX" dirty="0" smtClean="0"/>
            <a:t> </a:t>
          </a:r>
          <a:endParaRPr lang="es-MX" dirty="0"/>
        </a:p>
      </dgm:t>
    </dgm:pt>
    <dgm:pt modelId="{D29575CA-C516-47F3-AC35-13D0C803D12F}" type="parTrans" cxnId="{3A9FD3A5-77B9-4806-86E5-5FA7A26348DB}">
      <dgm:prSet/>
      <dgm:spPr/>
      <dgm:t>
        <a:bodyPr/>
        <a:lstStyle/>
        <a:p>
          <a:endParaRPr lang="es-MX"/>
        </a:p>
      </dgm:t>
    </dgm:pt>
    <dgm:pt modelId="{A9C1539C-9C38-483E-B585-9D598706A851}" type="sibTrans" cxnId="{3A9FD3A5-77B9-4806-86E5-5FA7A26348DB}">
      <dgm:prSet/>
      <dgm:spPr/>
      <dgm:t>
        <a:bodyPr/>
        <a:lstStyle/>
        <a:p>
          <a:endParaRPr lang="es-MX"/>
        </a:p>
      </dgm:t>
    </dgm:pt>
    <dgm:pt modelId="{66B4A43C-861E-48EE-A066-DE0FD1AEB5E2}">
      <dgm:prSet phldrT="[Texto]" custT="1"/>
      <dgm:spPr>
        <a:solidFill>
          <a:schemeClr val="accent6">
            <a:alpha val="50000"/>
          </a:schemeClr>
        </a:solidFill>
      </dgm:spPr>
      <dgm:t>
        <a:bodyPr/>
        <a:lstStyle/>
        <a:p>
          <a:r>
            <a:rPr lang="es-MX" sz="1500" dirty="0" smtClean="0"/>
            <a:t>Recompensas y reconocimientos</a:t>
          </a:r>
          <a:endParaRPr lang="es-MX" sz="1500" dirty="0"/>
        </a:p>
      </dgm:t>
    </dgm:pt>
    <dgm:pt modelId="{184FC84D-B233-46B4-9306-FA6B3E840DED}" type="parTrans" cxnId="{FE7BFC9A-5267-4F8A-9411-8BFA349C6745}">
      <dgm:prSet/>
      <dgm:spPr/>
      <dgm:t>
        <a:bodyPr/>
        <a:lstStyle/>
        <a:p>
          <a:endParaRPr lang="es-MX"/>
        </a:p>
      </dgm:t>
    </dgm:pt>
    <dgm:pt modelId="{208D1B0F-1750-436F-8242-6B55449CE134}" type="sibTrans" cxnId="{FE7BFC9A-5267-4F8A-9411-8BFA349C6745}">
      <dgm:prSet/>
      <dgm:spPr/>
      <dgm:t>
        <a:bodyPr/>
        <a:lstStyle/>
        <a:p>
          <a:endParaRPr lang="es-MX"/>
        </a:p>
      </dgm:t>
    </dgm:pt>
    <dgm:pt modelId="{41873316-FE79-4354-9AE7-BB517FD9EE4D}">
      <dgm:prSet phldrT="[Texto]" custT="1"/>
      <dgm:spPr>
        <a:solidFill>
          <a:srgbClr val="2AABE2">
            <a:alpha val="50000"/>
          </a:srgbClr>
        </a:solidFill>
      </dgm:spPr>
      <dgm:t>
        <a:bodyPr/>
        <a:lstStyle/>
        <a:p>
          <a:r>
            <a:rPr lang="es-MX" sz="1800" dirty="0" smtClean="0"/>
            <a:t>Disponibilidad de recursos</a:t>
          </a:r>
          <a:endParaRPr lang="es-MX" sz="1800" dirty="0"/>
        </a:p>
      </dgm:t>
    </dgm:pt>
    <dgm:pt modelId="{73EA800D-0C72-477C-90FD-111710C49A7F}" type="parTrans" cxnId="{1F7003FF-4736-44FB-A6CA-A818A537297B}">
      <dgm:prSet/>
      <dgm:spPr/>
      <dgm:t>
        <a:bodyPr/>
        <a:lstStyle/>
        <a:p>
          <a:endParaRPr lang="es-MX"/>
        </a:p>
      </dgm:t>
    </dgm:pt>
    <dgm:pt modelId="{40CABB4D-A2B6-44D0-B42C-7A536535DF63}" type="sibTrans" cxnId="{1F7003FF-4736-44FB-A6CA-A818A537297B}">
      <dgm:prSet/>
      <dgm:spPr/>
      <dgm:t>
        <a:bodyPr/>
        <a:lstStyle/>
        <a:p>
          <a:endParaRPr lang="es-MX"/>
        </a:p>
      </dgm:t>
    </dgm:pt>
    <dgm:pt modelId="{FAC3680C-DE5B-41A6-9C38-2D7ACB433A8D}">
      <dgm:prSet phldrT="[Texto]" custT="1"/>
      <dgm:spPr>
        <a:solidFill>
          <a:srgbClr val="8B189B">
            <a:alpha val="50000"/>
          </a:srgbClr>
        </a:solidFill>
      </dgm:spPr>
      <dgm:t>
        <a:bodyPr/>
        <a:lstStyle/>
        <a:p>
          <a:r>
            <a:rPr lang="es-MX" sz="1800" dirty="0" smtClean="0"/>
            <a:t>Comunicación</a:t>
          </a:r>
          <a:endParaRPr lang="es-MX" sz="1800" dirty="0"/>
        </a:p>
      </dgm:t>
    </dgm:pt>
    <dgm:pt modelId="{B168AC58-AC77-4CA7-8EEA-9C6969B8466B}" type="parTrans" cxnId="{7F86EAD2-416E-46C1-BB3E-A7BAE7E5A998}">
      <dgm:prSet/>
      <dgm:spPr/>
      <dgm:t>
        <a:bodyPr/>
        <a:lstStyle/>
        <a:p>
          <a:endParaRPr lang="es-MX"/>
        </a:p>
      </dgm:t>
    </dgm:pt>
    <dgm:pt modelId="{249E86E4-74FA-4139-A8BB-80A68DEA9620}" type="sibTrans" cxnId="{7F86EAD2-416E-46C1-BB3E-A7BAE7E5A998}">
      <dgm:prSet/>
      <dgm:spPr/>
      <dgm:t>
        <a:bodyPr/>
        <a:lstStyle/>
        <a:p>
          <a:endParaRPr lang="es-MX"/>
        </a:p>
      </dgm:t>
    </dgm:pt>
    <dgm:pt modelId="{73F51674-11E6-47FC-99E3-F963B86511B4}">
      <dgm:prSet custT="1"/>
      <dgm:spPr>
        <a:solidFill>
          <a:srgbClr val="FFFF00">
            <a:alpha val="50000"/>
          </a:srgbClr>
        </a:solidFill>
      </dgm:spPr>
      <dgm:t>
        <a:bodyPr/>
        <a:lstStyle/>
        <a:p>
          <a:r>
            <a:rPr lang="es-MX" sz="1800" dirty="0" smtClean="0"/>
            <a:t>Impacto de la encuesta de clima </a:t>
          </a:r>
          <a:endParaRPr lang="es-MX" sz="1800" dirty="0"/>
        </a:p>
      </dgm:t>
    </dgm:pt>
    <dgm:pt modelId="{0D5BEEC9-ACAA-4E88-97F1-CEA560771F20}" type="parTrans" cxnId="{278ECE19-94F4-4927-B4D8-B96EECB363DE}">
      <dgm:prSet/>
      <dgm:spPr/>
      <dgm:t>
        <a:bodyPr/>
        <a:lstStyle/>
        <a:p>
          <a:endParaRPr lang="es-MX"/>
        </a:p>
      </dgm:t>
    </dgm:pt>
    <dgm:pt modelId="{FBEFC137-C6C8-4914-A360-626BD9078B6D}" type="sibTrans" cxnId="{278ECE19-94F4-4927-B4D8-B96EECB363DE}">
      <dgm:prSet/>
      <dgm:spPr/>
      <dgm:t>
        <a:bodyPr/>
        <a:lstStyle/>
        <a:p>
          <a:endParaRPr lang="es-MX"/>
        </a:p>
      </dgm:t>
    </dgm:pt>
    <dgm:pt modelId="{DC8A1D94-1FE1-41E5-8853-27E890812E1A}">
      <dgm:prSet custT="1"/>
      <dgm:spPr>
        <a:solidFill>
          <a:srgbClr val="00C4B4">
            <a:alpha val="50000"/>
          </a:srgbClr>
        </a:solidFill>
      </dgm:spPr>
      <dgm:t>
        <a:bodyPr/>
        <a:lstStyle/>
        <a:p>
          <a:r>
            <a:rPr lang="es-MX" sz="1800" dirty="0" smtClean="0"/>
            <a:t>Balance trabajo familia</a:t>
          </a:r>
          <a:endParaRPr lang="es-MX" sz="1800" dirty="0"/>
        </a:p>
      </dgm:t>
    </dgm:pt>
    <dgm:pt modelId="{3A06E45A-7B76-45D9-A531-000D4122FEA9}" type="parTrans" cxnId="{A083441F-31B9-4116-91F5-2AC045F5EBC3}">
      <dgm:prSet/>
      <dgm:spPr/>
      <dgm:t>
        <a:bodyPr/>
        <a:lstStyle/>
        <a:p>
          <a:endParaRPr lang="es-MX"/>
        </a:p>
      </dgm:t>
    </dgm:pt>
    <dgm:pt modelId="{233D6E29-6BAD-4E6D-A4F0-EE220E38FB84}" type="sibTrans" cxnId="{A083441F-31B9-4116-91F5-2AC045F5EBC3}">
      <dgm:prSet/>
      <dgm:spPr/>
      <dgm:t>
        <a:bodyPr/>
        <a:lstStyle/>
        <a:p>
          <a:endParaRPr lang="es-MX"/>
        </a:p>
      </dgm:t>
    </dgm:pt>
    <dgm:pt modelId="{2D385E7F-D5DC-4954-A19A-A1637E39DBFF}">
      <dgm:prSet/>
      <dgm:spPr/>
      <dgm:t>
        <a:bodyPr/>
        <a:lstStyle/>
        <a:p>
          <a:r>
            <a:rPr lang="es-MX" dirty="0" smtClean="0"/>
            <a:t>Capacitación y desarrollo</a:t>
          </a:r>
          <a:endParaRPr lang="es-MX" dirty="0"/>
        </a:p>
      </dgm:t>
    </dgm:pt>
    <dgm:pt modelId="{4FDB15AB-F4E6-49E7-B8B1-F239D403FC6C}" type="parTrans" cxnId="{69664867-ED62-4F1B-A374-4C73FF34D6C5}">
      <dgm:prSet/>
      <dgm:spPr/>
      <dgm:t>
        <a:bodyPr/>
        <a:lstStyle/>
        <a:p>
          <a:endParaRPr lang="es-MX"/>
        </a:p>
      </dgm:t>
    </dgm:pt>
    <dgm:pt modelId="{9185954E-630F-43BC-93B3-96231BE00D2B}" type="sibTrans" cxnId="{69664867-ED62-4F1B-A374-4C73FF34D6C5}">
      <dgm:prSet/>
      <dgm:spPr/>
      <dgm:t>
        <a:bodyPr/>
        <a:lstStyle/>
        <a:p>
          <a:endParaRPr lang="es-MX"/>
        </a:p>
      </dgm:t>
    </dgm:pt>
    <dgm:pt modelId="{AC49A81F-9D5C-4B8E-A583-81E73BF878A7}" type="pres">
      <dgm:prSet presAssocID="{7A636C1D-1C17-46AB-AD42-9A3DD369E96C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CAFD1F0C-0528-4D77-B137-D16DF5E5F277}" type="pres">
      <dgm:prSet presAssocID="{7A636C1D-1C17-46AB-AD42-9A3DD369E96C}" presName="radial" presStyleCnt="0">
        <dgm:presLayoutVars>
          <dgm:animLvl val="ctr"/>
        </dgm:presLayoutVars>
      </dgm:prSet>
      <dgm:spPr/>
    </dgm:pt>
    <dgm:pt modelId="{5042CCD9-0305-400F-84A5-1212AA499577}" type="pres">
      <dgm:prSet presAssocID="{FEE97CAF-EC5A-4511-AB23-5936CD037418}" presName="centerShape" presStyleLbl="vennNode1" presStyleIdx="0" presStyleCnt="7" custScaleX="94124" custScaleY="93279"/>
      <dgm:spPr/>
      <dgm:t>
        <a:bodyPr/>
        <a:lstStyle/>
        <a:p>
          <a:endParaRPr lang="es-MX"/>
        </a:p>
      </dgm:t>
    </dgm:pt>
    <dgm:pt modelId="{1A505109-AAED-4DA0-A649-54856FE7093B}" type="pres">
      <dgm:prSet presAssocID="{DC8A1D94-1FE1-41E5-8853-27E890812E1A}" presName="node" presStyleLbl="vennNode1" presStyleIdx="1" presStyleCnt="7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866A39F6-A841-43D4-A72A-EDAE92600D3B}" type="pres">
      <dgm:prSet presAssocID="{2D385E7F-D5DC-4954-A19A-A1637E39DBFF}" presName="node" presStyleLbl="vennNode1" presStyleIdx="2" presStyleCnt="7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AA4F9777-EA01-448A-841B-A6F79B152338}" type="pres">
      <dgm:prSet presAssocID="{66B4A43C-861E-48EE-A066-DE0FD1AEB5E2}" presName="node" presStyleLbl="vennNode1" presStyleIdx="3" presStyleCnt="7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5E773321-F15A-4A15-856E-E52539EFAE2A}" type="pres">
      <dgm:prSet presAssocID="{73F51674-11E6-47FC-99E3-F963B86511B4}" presName="node" presStyleLbl="vennNode1" presStyleIdx="4" presStyleCnt="7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6A50F4D8-2356-450B-A366-199A714406E2}" type="pres">
      <dgm:prSet presAssocID="{41873316-FE79-4354-9AE7-BB517FD9EE4D}" presName="node" presStyleLbl="vennNode1" presStyleIdx="5" presStyleCnt="7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755F2272-415E-4669-A9D1-065A0F821B89}" type="pres">
      <dgm:prSet presAssocID="{FAC3680C-DE5B-41A6-9C38-2D7ACB433A8D}" presName="node" presStyleLbl="vennNode1" presStyleIdx="6" presStyleCnt="7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69664867-ED62-4F1B-A374-4C73FF34D6C5}" srcId="{FEE97CAF-EC5A-4511-AB23-5936CD037418}" destId="{2D385E7F-D5DC-4954-A19A-A1637E39DBFF}" srcOrd="1" destOrd="0" parTransId="{4FDB15AB-F4E6-49E7-B8B1-F239D403FC6C}" sibTransId="{9185954E-630F-43BC-93B3-96231BE00D2B}"/>
    <dgm:cxn modelId="{3A9FD3A5-77B9-4806-86E5-5FA7A26348DB}" srcId="{7A636C1D-1C17-46AB-AD42-9A3DD369E96C}" destId="{FEE97CAF-EC5A-4511-AB23-5936CD037418}" srcOrd="0" destOrd="0" parTransId="{D29575CA-C516-47F3-AC35-13D0C803D12F}" sibTransId="{A9C1539C-9C38-483E-B585-9D598706A851}"/>
    <dgm:cxn modelId="{FE7BFC9A-5267-4F8A-9411-8BFA349C6745}" srcId="{FEE97CAF-EC5A-4511-AB23-5936CD037418}" destId="{66B4A43C-861E-48EE-A066-DE0FD1AEB5E2}" srcOrd="2" destOrd="0" parTransId="{184FC84D-B233-46B4-9306-FA6B3E840DED}" sibTransId="{208D1B0F-1750-436F-8242-6B55449CE134}"/>
    <dgm:cxn modelId="{852B837E-5C37-4B2E-BACC-B442E70AFA5E}" type="presOf" srcId="{66B4A43C-861E-48EE-A066-DE0FD1AEB5E2}" destId="{AA4F9777-EA01-448A-841B-A6F79B152338}" srcOrd="0" destOrd="0" presId="urn:microsoft.com/office/officeart/2005/8/layout/radial3"/>
    <dgm:cxn modelId="{A7C5646E-D83A-42A8-9738-C239E94E8880}" type="presOf" srcId="{2D385E7F-D5DC-4954-A19A-A1637E39DBFF}" destId="{866A39F6-A841-43D4-A72A-EDAE92600D3B}" srcOrd="0" destOrd="0" presId="urn:microsoft.com/office/officeart/2005/8/layout/radial3"/>
    <dgm:cxn modelId="{398655BB-22B1-4AA5-98AB-749A2B3EA0EA}" type="presOf" srcId="{DC8A1D94-1FE1-41E5-8853-27E890812E1A}" destId="{1A505109-AAED-4DA0-A649-54856FE7093B}" srcOrd="0" destOrd="0" presId="urn:microsoft.com/office/officeart/2005/8/layout/radial3"/>
    <dgm:cxn modelId="{4B5688F0-C43B-4DC9-BED8-6F0FE6CDB12C}" type="presOf" srcId="{41873316-FE79-4354-9AE7-BB517FD9EE4D}" destId="{6A50F4D8-2356-450B-A366-199A714406E2}" srcOrd="0" destOrd="0" presId="urn:microsoft.com/office/officeart/2005/8/layout/radial3"/>
    <dgm:cxn modelId="{6AAF06B3-E9C6-479E-8DFC-33AD5A9E9397}" type="presOf" srcId="{FEE97CAF-EC5A-4511-AB23-5936CD037418}" destId="{5042CCD9-0305-400F-84A5-1212AA499577}" srcOrd="0" destOrd="0" presId="urn:microsoft.com/office/officeart/2005/8/layout/radial3"/>
    <dgm:cxn modelId="{1F7003FF-4736-44FB-A6CA-A818A537297B}" srcId="{FEE97CAF-EC5A-4511-AB23-5936CD037418}" destId="{41873316-FE79-4354-9AE7-BB517FD9EE4D}" srcOrd="4" destOrd="0" parTransId="{73EA800D-0C72-477C-90FD-111710C49A7F}" sibTransId="{40CABB4D-A2B6-44D0-B42C-7A536535DF63}"/>
    <dgm:cxn modelId="{E5434EC2-CDF6-4F22-B4D8-780BC19EB22B}" type="presOf" srcId="{73F51674-11E6-47FC-99E3-F963B86511B4}" destId="{5E773321-F15A-4A15-856E-E52539EFAE2A}" srcOrd="0" destOrd="0" presId="urn:microsoft.com/office/officeart/2005/8/layout/radial3"/>
    <dgm:cxn modelId="{77544839-12BF-488A-906C-0A5F4F9503D2}" type="presOf" srcId="{7A636C1D-1C17-46AB-AD42-9A3DD369E96C}" destId="{AC49A81F-9D5C-4B8E-A583-81E73BF878A7}" srcOrd="0" destOrd="0" presId="urn:microsoft.com/office/officeart/2005/8/layout/radial3"/>
    <dgm:cxn modelId="{31E6EC90-BDF6-4CCE-9DD3-CBE88CC858F5}" type="presOf" srcId="{FAC3680C-DE5B-41A6-9C38-2D7ACB433A8D}" destId="{755F2272-415E-4669-A9D1-065A0F821B89}" srcOrd="0" destOrd="0" presId="urn:microsoft.com/office/officeart/2005/8/layout/radial3"/>
    <dgm:cxn modelId="{7F86EAD2-416E-46C1-BB3E-A7BAE7E5A998}" srcId="{FEE97CAF-EC5A-4511-AB23-5936CD037418}" destId="{FAC3680C-DE5B-41A6-9C38-2D7ACB433A8D}" srcOrd="5" destOrd="0" parTransId="{B168AC58-AC77-4CA7-8EEA-9C6969B8466B}" sibTransId="{249E86E4-74FA-4139-A8BB-80A68DEA9620}"/>
    <dgm:cxn modelId="{278ECE19-94F4-4927-B4D8-B96EECB363DE}" srcId="{FEE97CAF-EC5A-4511-AB23-5936CD037418}" destId="{73F51674-11E6-47FC-99E3-F963B86511B4}" srcOrd="3" destOrd="0" parTransId="{0D5BEEC9-ACAA-4E88-97F1-CEA560771F20}" sibTransId="{FBEFC137-C6C8-4914-A360-626BD9078B6D}"/>
    <dgm:cxn modelId="{A083441F-31B9-4116-91F5-2AC045F5EBC3}" srcId="{FEE97CAF-EC5A-4511-AB23-5936CD037418}" destId="{DC8A1D94-1FE1-41E5-8853-27E890812E1A}" srcOrd="0" destOrd="0" parTransId="{3A06E45A-7B76-45D9-A531-000D4122FEA9}" sibTransId="{233D6E29-6BAD-4E6D-A4F0-EE220E38FB84}"/>
    <dgm:cxn modelId="{C9D7BA71-9E27-4923-9481-D150AD7828FC}" type="presParOf" srcId="{AC49A81F-9D5C-4B8E-A583-81E73BF878A7}" destId="{CAFD1F0C-0528-4D77-B137-D16DF5E5F277}" srcOrd="0" destOrd="0" presId="urn:microsoft.com/office/officeart/2005/8/layout/radial3"/>
    <dgm:cxn modelId="{97A0C037-6861-4156-BEA0-D3407E829CB2}" type="presParOf" srcId="{CAFD1F0C-0528-4D77-B137-D16DF5E5F277}" destId="{5042CCD9-0305-400F-84A5-1212AA499577}" srcOrd="0" destOrd="0" presId="urn:microsoft.com/office/officeart/2005/8/layout/radial3"/>
    <dgm:cxn modelId="{EA96B7D8-F651-41B1-A244-137E66645E68}" type="presParOf" srcId="{CAFD1F0C-0528-4D77-B137-D16DF5E5F277}" destId="{1A505109-AAED-4DA0-A649-54856FE7093B}" srcOrd="1" destOrd="0" presId="urn:microsoft.com/office/officeart/2005/8/layout/radial3"/>
    <dgm:cxn modelId="{AD9DAE67-0E39-4E92-8ABE-A0112F061C0F}" type="presParOf" srcId="{CAFD1F0C-0528-4D77-B137-D16DF5E5F277}" destId="{866A39F6-A841-43D4-A72A-EDAE92600D3B}" srcOrd="2" destOrd="0" presId="urn:microsoft.com/office/officeart/2005/8/layout/radial3"/>
    <dgm:cxn modelId="{59661328-8C98-4611-9025-CDA8597E328A}" type="presParOf" srcId="{CAFD1F0C-0528-4D77-B137-D16DF5E5F277}" destId="{AA4F9777-EA01-448A-841B-A6F79B152338}" srcOrd="3" destOrd="0" presId="urn:microsoft.com/office/officeart/2005/8/layout/radial3"/>
    <dgm:cxn modelId="{0FCFD6D9-023D-4C3F-AA9F-D8F9E60FD55D}" type="presParOf" srcId="{CAFD1F0C-0528-4D77-B137-D16DF5E5F277}" destId="{5E773321-F15A-4A15-856E-E52539EFAE2A}" srcOrd="4" destOrd="0" presId="urn:microsoft.com/office/officeart/2005/8/layout/radial3"/>
    <dgm:cxn modelId="{648CA1B3-889F-4A6E-92BC-B3595704A378}" type="presParOf" srcId="{CAFD1F0C-0528-4D77-B137-D16DF5E5F277}" destId="{6A50F4D8-2356-450B-A366-199A714406E2}" srcOrd="5" destOrd="0" presId="urn:microsoft.com/office/officeart/2005/8/layout/radial3"/>
    <dgm:cxn modelId="{117B2E11-2962-417F-8EE2-1A44FE820863}" type="presParOf" srcId="{CAFD1F0C-0528-4D77-B137-D16DF5E5F277}" destId="{755F2272-415E-4669-A9D1-065A0F821B89}" srcOrd="6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D738711-7B99-4A10-AA97-998C6FCA2056}" type="doc">
      <dgm:prSet loTypeId="urn:microsoft.com/office/officeart/2005/8/layout/radial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617AF372-5DBB-4C74-9371-3D311DFC7EEA}">
      <dgm:prSet phldrT="[Texto]"/>
      <dgm:spPr>
        <a:solidFill>
          <a:srgbClr val="EE7800">
            <a:alpha val="50000"/>
          </a:srgbClr>
        </a:solidFill>
      </dgm:spPr>
      <dgm:t>
        <a:bodyPr/>
        <a:lstStyle/>
        <a:p>
          <a:r>
            <a:rPr lang="es-MX" dirty="0" smtClean="0">
              <a:solidFill>
                <a:schemeClr val="accent6">
                  <a:lumMod val="50000"/>
                </a:schemeClr>
              </a:solidFill>
            </a:rPr>
            <a:t>A mejorar</a:t>
          </a:r>
          <a:endParaRPr lang="es-MX" dirty="0">
            <a:solidFill>
              <a:schemeClr val="accent6">
                <a:lumMod val="50000"/>
              </a:schemeClr>
            </a:solidFill>
          </a:endParaRPr>
        </a:p>
      </dgm:t>
    </dgm:pt>
    <dgm:pt modelId="{842208A5-F94B-450F-BEEA-9F946EBE9481}" type="parTrans" cxnId="{70368E3E-0FFF-42E2-B77A-796E0FF8E1D4}">
      <dgm:prSet/>
      <dgm:spPr/>
      <dgm:t>
        <a:bodyPr/>
        <a:lstStyle/>
        <a:p>
          <a:endParaRPr lang="es-MX"/>
        </a:p>
      </dgm:t>
    </dgm:pt>
    <dgm:pt modelId="{AA22ACC8-FF32-4B89-9ADF-1FC59016384F}" type="sibTrans" cxnId="{70368E3E-0FFF-42E2-B77A-796E0FF8E1D4}">
      <dgm:prSet/>
      <dgm:spPr/>
      <dgm:t>
        <a:bodyPr/>
        <a:lstStyle/>
        <a:p>
          <a:endParaRPr lang="es-MX"/>
        </a:p>
      </dgm:t>
    </dgm:pt>
    <dgm:pt modelId="{BB3685B9-6853-4059-B528-5BE6A90C692C}">
      <dgm:prSet phldrT="[Texto]"/>
      <dgm:spPr>
        <a:solidFill>
          <a:srgbClr val="FFFF00">
            <a:alpha val="50000"/>
          </a:srgbClr>
        </a:solidFill>
      </dgm:spPr>
      <dgm:t>
        <a:bodyPr/>
        <a:lstStyle/>
        <a:p>
          <a:r>
            <a:rPr lang="es-MX" dirty="0" smtClean="0"/>
            <a:t>Mejora y cambio</a:t>
          </a:r>
          <a:endParaRPr lang="es-MX" dirty="0"/>
        </a:p>
      </dgm:t>
    </dgm:pt>
    <dgm:pt modelId="{B0D2D4D3-7BF8-412E-9AC1-87D8F3CB2671}" type="parTrans" cxnId="{54C24EE1-54C8-455E-8B04-5F49BDABEEA7}">
      <dgm:prSet/>
      <dgm:spPr/>
      <dgm:t>
        <a:bodyPr/>
        <a:lstStyle/>
        <a:p>
          <a:endParaRPr lang="es-MX"/>
        </a:p>
      </dgm:t>
    </dgm:pt>
    <dgm:pt modelId="{C6CA8C31-D3B7-489D-8961-3D4995B94651}" type="sibTrans" cxnId="{54C24EE1-54C8-455E-8B04-5F49BDABEEA7}">
      <dgm:prSet/>
      <dgm:spPr/>
      <dgm:t>
        <a:bodyPr/>
        <a:lstStyle/>
        <a:p>
          <a:endParaRPr lang="es-MX"/>
        </a:p>
      </dgm:t>
    </dgm:pt>
    <dgm:pt modelId="{A1D74DE5-8FD0-4E11-9627-22FDB86FC92A}">
      <dgm:prSet phldrT="[Texto]"/>
      <dgm:spPr>
        <a:solidFill>
          <a:srgbClr val="FF0000">
            <a:alpha val="50000"/>
          </a:srgbClr>
        </a:solidFill>
      </dgm:spPr>
      <dgm:t>
        <a:bodyPr/>
        <a:lstStyle/>
        <a:p>
          <a:r>
            <a:rPr lang="es-MX" dirty="0" smtClean="0"/>
            <a:t>Equidad y genero</a:t>
          </a:r>
          <a:endParaRPr lang="es-MX" dirty="0"/>
        </a:p>
      </dgm:t>
    </dgm:pt>
    <dgm:pt modelId="{8A54C2E9-11D1-4DE5-A523-1A0D52DB0B0C}" type="parTrans" cxnId="{2E441652-8783-44CA-9ADF-1E60284BE07C}">
      <dgm:prSet/>
      <dgm:spPr/>
      <dgm:t>
        <a:bodyPr/>
        <a:lstStyle/>
        <a:p>
          <a:endParaRPr lang="es-MX"/>
        </a:p>
      </dgm:t>
    </dgm:pt>
    <dgm:pt modelId="{CF7B20FC-2580-4FAE-93D0-48AB6BB8D3D9}" type="sibTrans" cxnId="{2E441652-8783-44CA-9ADF-1E60284BE07C}">
      <dgm:prSet/>
      <dgm:spPr/>
      <dgm:t>
        <a:bodyPr/>
        <a:lstStyle/>
        <a:p>
          <a:endParaRPr lang="es-MX"/>
        </a:p>
      </dgm:t>
    </dgm:pt>
    <dgm:pt modelId="{3296C297-42B1-447B-B1C6-718610188894}">
      <dgm:prSet phldrT="[Texto]"/>
      <dgm:spPr>
        <a:solidFill>
          <a:srgbClr val="FFFF00">
            <a:alpha val="50000"/>
          </a:srgbClr>
        </a:solidFill>
      </dgm:spPr>
      <dgm:t>
        <a:bodyPr/>
        <a:lstStyle/>
        <a:p>
          <a:r>
            <a:rPr lang="es-MX" dirty="0" smtClean="0"/>
            <a:t>Calidad de vida laboral</a:t>
          </a:r>
          <a:endParaRPr lang="es-MX" dirty="0"/>
        </a:p>
      </dgm:t>
    </dgm:pt>
    <dgm:pt modelId="{18AAF88F-EF96-4512-945D-11590B058052}" type="parTrans" cxnId="{9EC1DCCC-AE2E-44A0-97DF-A39999AD97D4}">
      <dgm:prSet/>
      <dgm:spPr/>
      <dgm:t>
        <a:bodyPr/>
        <a:lstStyle/>
        <a:p>
          <a:endParaRPr lang="es-MX"/>
        </a:p>
      </dgm:t>
    </dgm:pt>
    <dgm:pt modelId="{EF56AF91-CB63-446C-AEF2-B2C8D79F091B}" type="sibTrans" cxnId="{9EC1DCCC-AE2E-44A0-97DF-A39999AD97D4}">
      <dgm:prSet/>
      <dgm:spPr/>
      <dgm:t>
        <a:bodyPr/>
        <a:lstStyle/>
        <a:p>
          <a:endParaRPr lang="es-MX"/>
        </a:p>
      </dgm:t>
    </dgm:pt>
    <dgm:pt modelId="{257E70CD-EAEA-42A6-B5F4-DD55A024831E}">
      <dgm:prSet phldrT="[Texto]"/>
      <dgm:spPr>
        <a:solidFill>
          <a:srgbClr val="FF0000">
            <a:alpha val="50000"/>
          </a:srgbClr>
        </a:solidFill>
      </dgm:spPr>
      <dgm:t>
        <a:bodyPr/>
        <a:lstStyle/>
        <a:p>
          <a:r>
            <a:rPr lang="es-MX" dirty="0" smtClean="0"/>
            <a:t>Colaboración y trabajo en equipo</a:t>
          </a:r>
          <a:endParaRPr lang="es-MX" dirty="0"/>
        </a:p>
      </dgm:t>
    </dgm:pt>
    <dgm:pt modelId="{2D3D5340-6ECC-42C7-BAA1-15B61A8D4AD0}" type="parTrans" cxnId="{D506D129-DF1B-4A13-882F-5D10E75383D8}">
      <dgm:prSet/>
      <dgm:spPr/>
      <dgm:t>
        <a:bodyPr/>
        <a:lstStyle/>
        <a:p>
          <a:endParaRPr lang="es-MX"/>
        </a:p>
      </dgm:t>
    </dgm:pt>
    <dgm:pt modelId="{CBEAF5B7-D96B-47C2-BCF1-F0C7C78FE1F2}" type="sibTrans" cxnId="{D506D129-DF1B-4A13-882F-5D10E75383D8}">
      <dgm:prSet/>
      <dgm:spPr/>
      <dgm:t>
        <a:bodyPr/>
        <a:lstStyle/>
        <a:p>
          <a:endParaRPr lang="es-MX"/>
        </a:p>
      </dgm:t>
    </dgm:pt>
    <dgm:pt modelId="{BD3EB144-6B9D-45B2-982E-DF3C9C900AC2}">
      <dgm:prSet phldrT="[Texto]"/>
      <dgm:spPr>
        <a:solidFill>
          <a:srgbClr val="92D050">
            <a:alpha val="50000"/>
          </a:srgbClr>
        </a:solidFill>
      </dgm:spPr>
      <dgm:t>
        <a:bodyPr/>
        <a:lstStyle/>
        <a:p>
          <a:endParaRPr lang="es-MX"/>
        </a:p>
      </dgm:t>
    </dgm:pt>
    <dgm:pt modelId="{F20845B3-1B2F-421C-9EAB-01BC9210E143}" type="parTrans" cxnId="{104B61DB-9C07-4A5E-B3F4-7DC13D435344}">
      <dgm:prSet/>
      <dgm:spPr/>
      <dgm:t>
        <a:bodyPr/>
        <a:lstStyle/>
        <a:p>
          <a:endParaRPr lang="es-MX"/>
        </a:p>
      </dgm:t>
    </dgm:pt>
    <dgm:pt modelId="{684ACB74-6335-458F-A731-BBEE14053B22}" type="sibTrans" cxnId="{104B61DB-9C07-4A5E-B3F4-7DC13D435344}">
      <dgm:prSet/>
      <dgm:spPr/>
      <dgm:t>
        <a:bodyPr/>
        <a:lstStyle/>
        <a:p>
          <a:endParaRPr lang="es-MX"/>
        </a:p>
      </dgm:t>
    </dgm:pt>
    <dgm:pt modelId="{2FD0A045-7992-43C0-A7AF-FCFB81FCD6E7}">
      <dgm:prSet/>
      <dgm:spPr>
        <a:solidFill>
          <a:srgbClr val="FFFF00">
            <a:alpha val="50000"/>
          </a:srgbClr>
        </a:solidFill>
      </dgm:spPr>
      <dgm:t>
        <a:bodyPr/>
        <a:lstStyle/>
        <a:p>
          <a:r>
            <a:rPr lang="es-MX" dirty="0" smtClean="0"/>
            <a:t>Normatividad y procesos</a:t>
          </a:r>
          <a:endParaRPr lang="es-MX" dirty="0"/>
        </a:p>
      </dgm:t>
    </dgm:pt>
    <dgm:pt modelId="{78E46B64-0337-4C02-A969-AB87ACEE816F}" type="parTrans" cxnId="{CDCF7301-428E-4815-96B8-B8EAD4A64B6A}">
      <dgm:prSet/>
      <dgm:spPr/>
      <dgm:t>
        <a:bodyPr/>
        <a:lstStyle/>
        <a:p>
          <a:endParaRPr lang="es-MX"/>
        </a:p>
      </dgm:t>
    </dgm:pt>
    <dgm:pt modelId="{77845DC0-A6B4-4821-B1D3-BEB356BF7E92}" type="sibTrans" cxnId="{CDCF7301-428E-4815-96B8-B8EAD4A64B6A}">
      <dgm:prSet/>
      <dgm:spPr/>
      <dgm:t>
        <a:bodyPr/>
        <a:lstStyle/>
        <a:p>
          <a:endParaRPr lang="es-MX"/>
        </a:p>
      </dgm:t>
    </dgm:pt>
    <dgm:pt modelId="{A0C70D37-7819-4F8C-BA2D-E20AA1676CCD}">
      <dgm:prSet/>
      <dgm:spPr>
        <a:solidFill>
          <a:srgbClr val="FF0000">
            <a:alpha val="50000"/>
          </a:srgbClr>
        </a:solidFill>
      </dgm:spPr>
      <dgm:t>
        <a:bodyPr/>
        <a:lstStyle/>
        <a:p>
          <a:r>
            <a:rPr lang="es-MX" dirty="0" smtClean="0"/>
            <a:t>Servicio profesional de carrera</a:t>
          </a:r>
          <a:endParaRPr lang="es-MX" dirty="0"/>
        </a:p>
      </dgm:t>
    </dgm:pt>
    <dgm:pt modelId="{E6D0BDB4-36C3-41B4-93EB-6AA5F65FC72D}" type="parTrans" cxnId="{4FCC9652-23CE-42A5-BA3E-4C9DAA56ED2D}">
      <dgm:prSet/>
      <dgm:spPr/>
      <dgm:t>
        <a:bodyPr/>
        <a:lstStyle/>
        <a:p>
          <a:endParaRPr lang="es-MX"/>
        </a:p>
      </dgm:t>
    </dgm:pt>
    <dgm:pt modelId="{52A9F0BE-A438-482A-94E8-0B1945B91682}" type="sibTrans" cxnId="{4FCC9652-23CE-42A5-BA3E-4C9DAA56ED2D}">
      <dgm:prSet/>
      <dgm:spPr/>
      <dgm:t>
        <a:bodyPr/>
        <a:lstStyle/>
        <a:p>
          <a:endParaRPr lang="es-MX"/>
        </a:p>
      </dgm:t>
    </dgm:pt>
    <dgm:pt modelId="{31926A6E-A305-41B8-870A-396AC4AE0E38}" type="pres">
      <dgm:prSet presAssocID="{FD738711-7B99-4A10-AA97-998C6FCA2056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1EBA459E-5C89-4ED3-BD91-339DBB35AB40}" type="pres">
      <dgm:prSet presAssocID="{FD738711-7B99-4A10-AA97-998C6FCA2056}" presName="radial" presStyleCnt="0">
        <dgm:presLayoutVars>
          <dgm:animLvl val="ctr"/>
        </dgm:presLayoutVars>
      </dgm:prSet>
      <dgm:spPr/>
    </dgm:pt>
    <dgm:pt modelId="{78E70566-BD8E-4B08-94B7-5C9DB87AF1E6}" type="pres">
      <dgm:prSet presAssocID="{617AF372-5DBB-4C74-9371-3D311DFC7EEA}" presName="centerShape" presStyleLbl="vennNode1" presStyleIdx="0" presStyleCnt="7" custScaleX="89744" custScaleY="88167"/>
      <dgm:spPr/>
      <dgm:t>
        <a:bodyPr/>
        <a:lstStyle/>
        <a:p>
          <a:endParaRPr lang="es-MX"/>
        </a:p>
      </dgm:t>
    </dgm:pt>
    <dgm:pt modelId="{5DE4386B-1FD7-4A39-AA73-9235CC35D647}" type="pres">
      <dgm:prSet presAssocID="{BB3685B9-6853-4059-B528-5BE6A90C692C}" presName="node" presStyleLbl="vennNode1" presStyleIdx="1" presStyleCnt="7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176622EA-E860-47EA-8167-24D6F0637C77}" type="pres">
      <dgm:prSet presAssocID="{A1D74DE5-8FD0-4E11-9627-22FDB86FC92A}" presName="node" presStyleLbl="vennNode1" presStyleIdx="2" presStyleCnt="7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E3F404FC-0CAC-4B8C-A14F-D82D06AD34CC}" type="pres">
      <dgm:prSet presAssocID="{3296C297-42B1-447B-B1C6-718610188894}" presName="node" presStyleLbl="vennNode1" presStyleIdx="3" presStyleCnt="7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AF06FD00-D109-46F9-BA5C-89F42BCA3354}" type="pres">
      <dgm:prSet presAssocID="{257E70CD-EAEA-42A6-B5F4-DD55A024831E}" presName="node" presStyleLbl="vennNode1" presStyleIdx="4" presStyleCnt="7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406FE4C2-4A91-447E-944B-86CCFE535138}" type="pres">
      <dgm:prSet presAssocID="{2FD0A045-7992-43C0-A7AF-FCFB81FCD6E7}" presName="node" presStyleLbl="vennNode1" presStyleIdx="5" presStyleCnt="7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A69651F3-1410-4E57-97E2-B971BFB1186D}" type="pres">
      <dgm:prSet presAssocID="{A0C70D37-7819-4F8C-BA2D-E20AA1676CCD}" presName="node" presStyleLbl="vennNode1" presStyleIdx="6" presStyleCnt="7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2EC78000-FC3C-44AE-B4BF-A2B679FDC1AF}" type="presOf" srcId="{BB3685B9-6853-4059-B528-5BE6A90C692C}" destId="{5DE4386B-1FD7-4A39-AA73-9235CC35D647}" srcOrd="0" destOrd="0" presId="urn:microsoft.com/office/officeart/2005/8/layout/radial3"/>
    <dgm:cxn modelId="{70368E3E-0FFF-42E2-B77A-796E0FF8E1D4}" srcId="{FD738711-7B99-4A10-AA97-998C6FCA2056}" destId="{617AF372-5DBB-4C74-9371-3D311DFC7EEA}" srcOrd="0" destOrd="0" parTransId="{842208A5-F94B-450F-BEEA-9F946EBE9481}" sibTransId="{AA22ACC8-FF32-4B89-9ADF-1FC59016384F}"/>
    <dgm:cxn modelId="{54C24EE1-54C8-455E-8B04-5F49BDABEEA7}" srcId="{617AF372-5DBB-4C74-9371-3D311DFC7EEA}" destId="{BB3685B9-6853-4059-B528-5BE6A90C692C}" srcOrd="0" destOrd="0" parTransId="{B0D2D4D3-7BF8-412E-9AC1-87D8F3CB2671}" sibTransId="{C6CA8C31-D3B7-489D-8961-3D4995B94651}"/>
    <dgm:cxn modelId="{9EC1DCCC-AE2E-44A0-97DF-A39999AD97D4}" srcId="{617AF372-5DBB-4C74-9371-3D311DFC7EEA}" destId="{3296C297-42B1-447B-B1C6-718610188894}" srcOrd="2" destOrd="0" parTransId="{18AAF88F-EF96-4512-945D-11590B058052}" sibTransId="{EF56AF91-CB63-446C-AEF2-B2C8D79F091B}"/>
    <dgm:cxn modelId="{D506D129-DF1B-4A13-882F-5D10E75383D8}" srcId="{617AF372-5DBB-4C74-9371-3D311DFC7EEA}" destId="{257E70CD-EAEA-42A6-B5F4-DD55A024831E}" srcOrd="3" destOrd="0" parTransId="{2D3D5340-6ECC-42C7-BAA1-15B61A8D4AD0}" sibTransId="{CBEAF5B7-D96B-47C2-BCF1-F0C7C78FE1F2}"/>
    <dgm:cxn modelId="{4FCC9652-23CE-42A5-BA3E-4C9DAA56ED2D}" srcId="{617AF372-5DBB-4C74-9371-3D311DFC7EEA}" destId="{A0C70D37-7819-4F8C-BA2D-E20AA1676CCD}" srcOrd="5" destOrd="0" parTransId="{E6D0BDB4-36C3-41B4-93EB-6AA5F65FC72D}" sibTransId="{52A9F0BE-A438-482A-94E8-0B1945B91682}"/>
    <dgm:cxn modelId="{9A0230D5-0D91-4448-91F9-DF5D65693FE3}" type="presOf" srcId="{A1D74DE5-8FD0-4E11-9627-22FDB86FC92A}" destId="{176622EA-E860-47EA-8167-24D6F0637C77}" srcOrd="0" destOrd="0" presId="urn:microsoft.com/office/officeart/2005/8/layout/radial3"/>
    <dgm:cxn modelId="{8B4C4B1C-824A-4F88-B71E-7C10AEEB1C9B}" type="presOf" srcId="{617AF372-5DBB-4C74-9371-3D311DFC7EEA}" destId="{78E70566-BD8E-4B08-94B7-5C9DB87AF1E6}" srcOrd="0" destOrd="0" presId="urn:microsoft.com/office/officeart/2005/8/layout/radial3"/>
    <dgm:cxn modelId="{5B4BEA0D-8970-46B4-B3D4-A136761E6021}" type="presOf" srcId="{257E70CD-EAEA-42A6-B5F4-DD55A024831E}" destId="{AF06FD00-D109-46F9-BA5C-89F42BCA3354}" srcOrd="0" destOrd="0" presId="urn:microsoft.com/office/officeart/2005/8/layout/radial3"/>
    <dgm:cxn modelId="{104B61DB-9C07-4A5E-B3F4-7DC13D435344}" srcId="{FD738711-7B99-4A10-AA97-998C6FCA2056}" destId="{BD3EB144-6B9D-45B2-982E-DF3C9C900AC2}" srcOrd="1" destOrd="0" parTransId="{F20845B3-1B2F-421C-9EAB-01BC9210E143}" sibTransId="{684ACB74-6335-458F-A731-BBEE14053B22}"/>
    <dgm:cxn modelId="{2E441652-8783-44CA-9ADF-1E60284BE07C}" srcId="{617AF372-5DBB-4C74-9371-3D311DFC7EEA}" destId="{A1D74DE5-8FD0-4E11-9627-22FDB86FC92A}" srcOrd="1" destOrd="0" parTransId="{8A54C2E9-11D1-4DE5-A523-1A0D52DB0B0C}" sibTransId="{CF7B20FC-2580-4FAE-93D0-48AB6BB8D3D9}"/>
    <dgm:cxn modelId="{8AFCC8E1-69E3-4820-8AA4-539D978EC70F}" type="presOf" srcId="{FD738711-7B99-4A10-AA97-998C6FCA2056}" destId="{31926A6E-A305-41B8-870A-396AC4AE0E38}" srcOrd="0" destOrd="0" presId="urn:microsoft.com/office/officeart/2005/8/layout/radial3"/>
    <dgm:cxn modelId="{CDCF7301-428E-4815-96B8-B8EAD4A64B6A}" srcId="{617AF372-5DBB-4C74-9371-3D311DFC7EEA}" destId="{2FD0A045-7992-43C0-A7AF-FCFB81FCD6E7}" srcOrd="4" destOrd="0" parTransId="{78E46B64-0337-4C02-A969-AB87ACEE816F}" sibTransId="{77845DC0-A6B4-4821-B1D3-BEB356BF7E92}"/>
    <dgm:cxn modelId="{BF3772EE-A216-4556-86AA-0B8072DED342}" type="presOf" srcId="{2FD0A045-7992-43C0-A7AF-FCFB81FCD6E7}" destId="{406FE4C2-4A91-447E-944B-86CCFE535138}" srcOrd="0" destOrd="0" presId="urn:microsoft.com/office/officeart/2005/8/layout/radial3"/>
    <dgm:cxn modelId="{1A0C95EF-767D-4051-9794-B5848404D1BF}" type="presOf" srcId="{A0C70D37-7819-4F8C-BA2D-E20AA1676CCD}" destId="{A69651F3-1410-4E57-97E2-B971BFB1186D}" srcOrd="0" destOrd="0" presId="urn:microsoft.com/office/officeart/2005/8/layout/radial3"/>
    <dgm:cxn modelId="{CF429A6C-E095-4030-832B-E0EA15BC48DD}" type="presOf" srcId="{3296C297-42B1-447B-B1C6-718610188894}" destId="{E3F404FC-0CAC-4B8C-A14F-D82D06AD34CC}" srcOrd="0" destOrd="0" presId="urn:microsoft.com/office/officeart/2005/8/layout/radial3"/>
    <dgm:cxn modelId="{270EBEAB-E229-48A9-9C64-A3B851FAE4D0}" type="presParOf" srcId="{31926A6E-A305-41B8-870A-396AC4AE0E38}" destId="{1EBA459E-5C89-4ED3-BD91-339DBB35AB40}" srcOrd="0" destOrd="0" presId="urn:microsoft.com/office/officeart/2005/8/layout/radial3"/>
    <dgm:cxn modelId="{A5E67472-1154-4211-9EB5-F2004525C4C5}" type="presParOf" srcId="{1EBA459E-5C89-4ED3-BD91-339DBB35AB40}" destId="{78E70566-BD8E-4B08-94B7-5C9DB87AF1E6}" srcOrd="0" destOrd="0" presId="urn:microsoft.com/office/officeart/2005/8/layout/radial3"/>
    <dgm:cxn modelId="{4CC9B626-D20C-4CA2-9CC1-A75D6B353269}" type="presParOf" srcId="{1EBA459E-5C89-4ED3-BD91-339DBB35AB40}" destId="{5DE4386B-1FD7-4A39-AA73-9235CC35D647}" srcOrd="1" destOrd="0" presId="urn:microsoft.com/office/officeart/2005/8/layout/radial3"/>
    <dgm:cxn modelId="{3BF40BF2-70A3-42B2-A601-62A741F5C808}" type="presParOf" srcId="{1EBA459E-5C89-4ED3-BD91-339DBB35AB40}" destId="{176622EA-E860-47EA-8167-24D6F0637C77}" srcOrd="2" destOrd="0" presId="urn:microsoft.com/office/officeart/2005/8/layout/radial3"/>
    <dgm:cxn modelId="{EA9ED010-00E9-45DF-9930-B2EDE21B6216}" type="presParOf" srcId="{1EBA459E-5C89-4ED3-BD91-339DBB35AB40}" destId="{E3F404FC-0CAC-4B8C-A14F-D82D06AD34CC}" srcOrd="3" destOrd="0" presId="urn:microsoft.com/office/officeart/2005/8/layout/radial3"/>
    <dgm:cxn modelId="{DBA683CA-C195-41AC-B833-204BD67F25D3}" type="presParOf" srcId="{1EBA459E-5C89-4ED3-BD91-339DBB35AB40}" destId="{AF06FD00-D109-46F9-BA5C-89F42BCA3354}" srcOrd="4" destOrd="0" presId="urn:microsoft.com/office/officeart/2005/8/layout/radial3"/>
    <dgm:cxn modelId="{B260D015-DC2E-4BB7-806C-E3E5E4412327}" type="presParOf" srcId="{1EBA459E-5C89-4ED3-BD91-339DBB35AB40}" destId="{406FE4C2-4A91-447E-944B-86CCFE535138}" srcOrd="5" destOrd="0" presId="urn:microsoft.com/office/officeart/2005/8/layout/radial3"/>
    <dgm:cxn modelId="{29C93232-3EC7-4159-8A09-183C9FAA7F1D}" type="presParOf" srcId="{1EBA459E-5C89-4ED3-BD91-339DBB35AB40}" destId="{A69651F3-1410-4E57-97E2-B971BFB1186D}" srcOrd="6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A636C1D-1C17-46AB-AD42-9A3DD369E96C}" type="doc">
      <dgm:prSet loTypeId="urn:microsoft.com/office/officeart/2005/8/layout/radial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FEE97CAF-EC5A-4511-AB23-5936CD037418}">
      <dgm:prSet phldrT="[Texto]" custT="1"/>
      <dgm:spPr>
        <a:solidFill>
          <a:srgbClr val="96D600">
            <a:alpha val="50000"/>
          </a:srgbClr>
        </a:solidFill>
      </dgm:spPr>
      <dgm:t>
        <a:bodyPr/>
        <a:lstStyle/>
        <a:p>
          <a:r>
            <a:rPr lang="es-MX" sz="3600" b="1" dirty="0" smtClean="0">
              <a:solidFill>
                <a:schemeClr val="accent3">
                  <a:lumMod val="50000"/>
                </a:schemeClr>
              </a:solidFill>
            </a:rPr>
            <a:t>Oportunidades</a:t>
          </a:r>
          <a:endParaRPr lang="es-MX" sz="3600" b="1" dirty="0">
            <a:solidFill>
              <a:schemeClr val="accent3">
                <a:lumMod val="50000"/>
              </a:schemeClr>
            </a:solidFill>
          </a:endParaRPr>
        </a:p>
      </dgm:t>
    </dgm:pt>
    <dgm:pt modelId="{D29575CA-C516-47F3-AC35-13D0C803D12F}" type="parTrans" cxnId="{3A9FD3A5-77B9-4806-86E5-5FA7A26348DB}">
      <dgm:prSet/>
      <dgm:spPr/>
      <dgm:t>
        <a:bodyPr/>
        <a:lstStyle/>
        <a:p>
          <a:endParaRPr lang="es-MX"/>
        </a:p>
      </dgm:t>
    </dgm:pt>
    <dgm:pt modelId="{A9C1539C-9C38-483E-B585-9D598706A851}" type="sibTrans" cxnId="{3A9FD3A5-77B9-4806-86E5-5FA7A26348DB}">
      <dgm:prSet/>
      <dgm:spPr/>
      <dgm:t>
        <a:bodyPr/>
        <a:lstStyle/>
        <a:p>
          <a:endParaRPr lang="es-MX"/>
        </a:p>
      </dgm:t>
    </dgm:pt>
    <dgm:pt modelId="{66B4A43C-861E-48EE-A066-DE0FD1AEB5E2}">
      <dgm:prSet phldrT="[Texto]"/>
      <dgm:spPr>
        <a:solidFill>
          <a:srgbClr val="00B050">
            <a:alpha val="50000"/>
          </a:srgbClr>
        </a:solidFill>
      </dgm:spPr>
      <dgm:t>
        <a:bodyPr/>
        <a:lstStyle/>
        <a:p>
          <a:r>
            <a:rPr lang="es-MX" dirty="0" smtClean="0"/>
            <a:t>Liderazgo</a:t>
          </a:r>
          <a:endParaRPr lang="es-MX" dirty="0"/>
        </a:p>
      </dgm:t>
    </dgm:pt>
    <dgm:pt modelId="{184FC84D-B233-46B4-9306-FA6B3E840DED}" type="parTrans" cxnId="{FE7BFC9A-5267-4F8A-9411-8BFA349C6745}">
      <dgm:prSet/>
      <dgm:spPr/>
      <dgm:t>
        <a:bodyPr/>
        <a:lstStyle/>
        <a:p>
          <a:endParaRPr lang="es-MX"/>
        </a:p>
      </dgm:t>
    </dgm:pt>
    <dgm:pt modelId="{208D1B0F-1750-436F-8242-6B55449CE134}" type="sibTrans" cxnId="{FE7BFC9A-5267-4F8A-9411-8BFA349C6745}">
      <dgm:prSet/>
      <dgm:spPr/>
      <dgm:t>
        <a:bodyPr/>
        <a:lstStyle/>
        <a:p>
          <a:endParaRPr lang="es-MX"/>
        </a:p>
      </dgm:t>
    </dgm:pt>
    <dgm:pt modelId="{C430B20D-8FF7-4B3C-8ED4-7CC9C99C6A0E}">
      <dgm:prSet phldrT="[Texto]"/>
      <dgm:spPr>
        <a:solidFill>
          <a:srgbClr val="00B050">
            <a:alpha val="50000"/>
          </a:srgbClr>
        </a:solidFill>
      </dgm:spPr>
      <dgm:t>
        <a:bodyPr/>
        <a:lstStyle/>
        <a:p>
          <a:r>
            <a:rPr lang="es-MX" dirty="0" smtClean="0"/>
            <a:t>Austeridad y combate a la corrupción</a:t>
          </a:r>
          <a:endParaRPr lang="es-MX" dirty="0"/>
        </a:p>
      </dgm:t>
    </dgm:pt>
    <dgm:pt modelId="{C60EE9F2-12E5-4503-B66D-3919818B5B01}" type="parTrans" cxnId="{36AEE7A8-2BFA-4F6E-911E-A8667C5BE922}">
      <dgm:prSet/>
      <dgm:spPr/>
      <dgm:t>
        <a:bodyPr/>
        <a:lstStyle/>
        <a:p>
          <a:endParaRPr lang="es-MX"/>
        </a:p>
      </dgm:t>
    </dgm:pt>
    <dgm:pt modelId="{2F5699E3-9BB7-4AAB-A336-515CCAD7C25F}" type="sibTrans" cxnId="{36AEE7A8-2BFA-4F6E-911E-A8667C5BE922}">
      <dgm:prSet/>
      <dgm:spPr/>
      <dgm:t>
        <a:bodyPr/>
        <a:lstStyle/>
        <a:p>
          <a:endParaRPr lang="es-MX"/>
        </a:p>
      </dgm:t>
    </dgm:pt>
    <dgm:pt modelId="{FAC3680C-DE5B-41A6-9C38-2D7ACB433A8D}">
      <dgm:prSet phldrT="[Texto]"/>
      <dgm:spPr>
        <a:solidFill>
          <a:srgbClr val="92D050">
            <a:alpha val="50000"/>
          </a:srgbClr>
        </a:solidFill>
      </dgm:spPr>
      <dgm:t>
        <a:bodyPr/>
        <a:lstStyle/>
        <a:p>
          <a:r>
            <a:rPr lang="es-MX" dirty="0" smtClean="0"/>
            <a:t>Identidad con la institución</a:t>
          </a:r>
          <a:endParaRPr lang="es-MX" dirty="0"/>
        </a:p>
      </dgm:t>
    </dgm:pt>
    <dgm:pt modelId="{B168AC58-AC77-4CA7-8EEA-9C6969B8466B}" type="parTrans" cxnId="{7F86EAD2-416E-46C1-BB3E-A7BAE7E5A998}">
      <dgm:prSet/>
      <dgm:spPr/>
      <dgm:t>
        <a:bodyPr/>
        <a:lstStyle/>
        <a:p>
          <a:endParaRPr lang="es-MX"/>
        </a:p>
      </dgm:t>
    </dgm:pt>
    <dgm:pt modelId="{249E86E4-74FA-4139-A8BB-80A68DEA9620}" type="sibTrans" cxnId="{7F86EAD2-416E-46C1-BB3E-A7BAE7E5A998}">
      <dgm:prSet/>
      <dgm:spPr/>
      <dgm:t>
        <a:bodyPr/>
        <a:lstStyle/>
        <a:p>
          <a:endParaRPr lang="es-MX"/>
        </a:p>
      </dgm:t>
    </dgm:pt>
    <dgm:pt modelId="{55544C98-FFC1-4B4F-92D9-0C1D4F966ACC}">
      <dgm:prSet/>
      <dgm:spPr>
        <a:solidFill>
          <a:srgbClr val="92D050">
            <a:alpha val="50000"/>
          </a:srgbClr>
        </a:solidFill>
      </dgm:spPr>
      <dgm:t>
        <a:bodyPr/>
        <a:lstStyle/>
        <a:p>
          <a:r>
            <a:rPr lang="es-MX" dirty="0" smtClean="0"/>
            <a:t>Enfoque a resultados y productividad</a:t>
          </a:r>
          <a:endParaRPr lang="es-MX" dirty="0"/>
        </a:p>
      </dgm:t>
    </dgm:pt>
    <dgm:pt modelId="{27A974E0-2262-408E-808E-0A7973A23C42}" type="parTrans" cxnId="{5D354101-CA52-41D9-AE6E-C4228669AF0F}">
      <dgm:prSet/>
      <dgm:spPr/>
      <dgm:t>
        <a:bodyPr/>
        <a:lstStyle/>
        <a:p>
          <a:endParaRPr lang="es-MX"/>
        </a:p>
      </dgm:t>
    </dgm:pt>
    <dgm:pt modelId="{A15DFAD8-F241-4888-AB8A-11CB50D8D6C6}" type="sibTrans" cxnId="{5D354101-CA52-41D9-AE6E-C4228669AF0F}">
      <dgm:prSet/>
      <dgm:spPr/>
      <dgm:t>
        <a:bodyPr/>
        <a:lstStyle/>
        <a:p>
          <a:endParaRPr lang="es-MX"/>
        </a:p>
      </dgm:t>
    </dgm:pt>
    <dgm:pt modelId="{E9DD09ED-8DFD-4BD5-B940-6B5DDFC2CC64}">
      <dgm:prSet/>
      <dgm:spPr>
        <a:solidFill>
          <a:srgbClr val="92D050">
            <a:alpha val="50000"/>
          </a:srgbClr>
        </a:solidFill>
      </dgm:spPr>
      <dgm:t>
        <a:bodyPr/>
        <a:lstStyle/>
        <a:p>
          <a:r>
            <a:rPr lang="es-MX" dirty="0" smtClean="0"/>
            <a:t>Calidad y orientación al usuario</a:t>
          </a:r>
          <a:endParaRPr lang="es-MX" dirty="0"/>
        </a:p>
      </dgm:t>
    </dgm:pt>
    <dgm:pt modelId="{576ABFCE-3412-4240-9B56-2220A099AF34}" type="parTrans" cxnId="{67F03D38-AE0B-43AF-B481-CA53D485FB80}">
      <dgm:prSet/>
      <dgm:spPr/>
      <dgm:t>
        <a:bodyPr/>
        <a:lstStyle/>
        <a:p>
          <a:endParaRPr lang="es-MX"/>
        </a:p>
      </dgm:t>
    </dgm:pt>
    <dgm:pt modelId="{6CBBA90E-09C4-4FD0-AD0A-1A289A72FE55}" type="sibTrans" cxnId="{67F03D38-AE0B-43AF-B481-CA53D485FB80}">
      <dgm:prSet/>
      <dgm:spPr/>
      <dgm:t>
        <a:bodyPr/>
        <a:lstStyle/>
        <a:p>
          <a:endParaRPr lang="es-MX"/>
        </a:p>
      </dgm:t>
    </dgm:pt>
    <dgm:pt modelId="{AC49A81F-9D5C-4B8E-A583-81E73BF878A7}" type="pres">
      <dgm:prSet presAssocID="{7A636C1D-1C17-46AB-AD42-9A3DD369E96C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CAFD1F0C-0528-4D77-B137-D16DF5E5F277}" type="pres">
      <dgm:prSet presAssocID="{7A636C1D-1C17-46AB-AD42-9A3DD369E96C}" presName="radial" presStyleCnt="0">
        <dgm:presLayoutVars>
          <dgm:animLvl val="ctr"/>
        </dgm:presLayoutVars>
      </dgm:prSet>
      <dgm:spPr/>
    </dgm:pt>
    <dgm:pt modelId="{5042CCD9-0305-400F-84A5-1212AA499577}" type="pres">
      <dgm:prSet presAssocID="{FEE97CAF-EC5A-4511-AB23-5936CD037418}" presName="centerShape" presStyleLbl="vennNode1" presStyleIdx="0" presStyleCnt="6" custScaleX="105355"/>
      <dgm:spPr/>
      <dgm:t>
        <a:bodyPr/>
        <a:lstStyle/>
        <a:p>
          <a:endParaRPr lang="es-MX"/>
        </a:p>
      </dgm:t>
    </dgm:pt>
    <dgm:pt modelId="{AA4F9777-EA01-448A-841B-A6F79B152338}" type="pres">
      <dgm:prSet presAssocID="{66B4A43C-861E-48EE-A066-DE0FD1AEB5E2}" presName="node" presStyleLbl="vennNode1" presStyleIdx="1" presStyleCnt="6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B100C4C0-F956-493D-A9E6-1B57461BD812}" type="pres">
      <dgm:prSet presAssocID="{E9DD09ED-8DFD-4BD5-B940-6B5DDFC2CC64}" presName="node" presStyleLbl="vennNode1" presStyleIdx="2" presStyleCnt="6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9927A92C-CD97-44EE-B019-EB9B91CDBAA1}" type="pres">
      <dgm:prSet presAssocID="{C430B20D-8FF7-4B3C-8ED4-7CC9C99C6A0E}" presName="node" presStyleLbl="vennNode1" presStyleIdx="3" presStyleCnt="6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8AC8151E-0242-453A-9093-9BA48BC401C6}" type="pres">
      <dgm:prSet presAssocID="{55544C98-FFC1-4B4F-92D9-0C1D4F966ACC}" presName="node" presStyleLbl="vennNode1" presStyleIdx="4" presStyleCnt="6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755F2272-415E-4669-A9D1-065A0F821B89}" type="pres">
      <dgm:prSet presAssocID="{FAC3680C-DE5B-41A6-9C38-2D7ACB433A8D}" presName="node" presStyleLbl="vennNode1" presStyleIdx="5" presStyleCnt="6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3A9FD3A5-77B9-4806-86E5-5FA7A26348DB}" srcId="{7A636C1D-1C17-46AB-AD42-9A3DD369E96C}" destId="{FEE97CAF-EC5A-4511-AB23-5936CD037418}" srcOrd="0" destOrd="0" parTransId="{D29575CA-C516-47F3-AC35-13D0C803D12F}" sibTransId="{A9C1539C-9C38-483E-B585-9D598706A851}"/>
    <dgm:cxn modelId="{FE7BFC9A-5267-4F8A-9411-8BFA349C6745}" srcId="{FEE97CAF-EC5A-4511-AB23-5936CD037418}" destId="{66B4A43C-861E-48EE-A066-DE0FD1AEB5E2}" srcOrd="0" destOrd="0" parTransId="{184FC84D-B233-46B4-9306-FA6B3E840DED}" sibTransId="{208D1B0F-1750-436F-8242-6B55449CE134}"/>
    <dgm:cxn modelId="{AC854C60-79ED-40AB-A0F6-C78B839A2A1F}" type="presOf" srcId="{C430B20D-8FF7-4B3C-8ED4-7CC9C99C6A0E}" destId="{9927A92C-CD97-44EE-B019-EB9B91CDBAA1}" srcOrd="0" destOrd="0" presId="urn:microsoft.com/office/officeart/2005/8/layout/radial3"/>
    <dgm:cxn modelId="{B14A3FAF-E212-4DA0-9594-C1CA812AE3E6}" type="presOf" srcId="{66B4A43C-861E-48EE-A066-DE0FD1AEB5E2}" destId="{AA4F9777-EA01-448A-841B-A6F79B152338}" srcOrd="0" destOrd="0" presId="urn:microsoft.com/office/officeart/2005/8/layout/radial3"/>
    <dgm:cxn modelId="{E69354B3-AC3A-43B5-A906-A1525278161F}" type="presOf" srcId="{55544C98-FFC1-4B4F-92D9-0C1D4F966ACC}" destId="{8AC8151E-0242-453A-9093-9BA48BC401C6}" srcOrd="0" destOrd="0" presId="urn:microsoft.com/office/officeart/2005/8/layout/radial3"/>
    <dgm:cxn modelId="{42CD3ADD-C7E3-41D4-B679-60A3730C137F}" type="presOf" srcId="{FEE97CAF-EC5A-4511-AB23-5936CD037418}" destId="{5042CCD9-0305-400F-84A5-1212AA499577}" srcOrd="0" destOrd="0" presId="urn:microsoft.com/office/officeart/2005/8/layout/radial3"/>
    <dgm:cxn modelId="{36AEE7A8-2BFA-4F6E-911E-A8667C5BE922}" srcId="{FEE97CAF-EC5A-4511-AB23-5936CD037418}" destId="{C430B20D-8FF7-4B3C-8ED4-7CC9C99C6A0E}" srcOrd="2" destOrd="0" parTransId="{C60EE9F2-12E5-4503-B66D-3919818B5B01}" sibTransId="{2F5699E3-9BB7-4AAB-A336-515CCAD7C25F}"/>
    <dgm:cxn modelId="{A6A83353-0191-49BF-A93B-178938836B04}" type="presOf" srcId="{7A636C1D-1C17-46AB-AD42-9A3DD369E96C}" destId="{AC49A81F-9D5C-4B8E-A583-81E73BF878A7}" srcOrd="0" destOrd="0" presId="urn:microsoft.com/office/officeart/2005/8/layout/radial3"/>
    <dgm:cxn modelId="{67F03D38-AE0B-43AF-B481-CA53D485FB80}" srcId="{FEE97CAF-EC5A-4511-AB23-5936CD037418}" destId="{E9DD09ED-8DFD-4BD5-B940-6B5DDFC2CC64}" srcOrd="1" destOrd="0" parTransId="{576ABFCE-3412-4240-9B56-2220A099AF34}" sibTransId="{6CBBA90E-09C4-4FD0-AD0A-1A289A72FE55}"/>
    <dgm:cxn modelId="{5D354101-CA52-41D9-AE6E-C4228669AF0F}" srcId="{FEE97CAF-EC5A-4511-AB23-5936CD037418}" destId="{55544C98-FFC1-4B4F-92D9-0C1D4F966ACC}" srcOrd="3" destOrd="0" parTransId="{27A974E0-2262-408E-808E-0A7973A23C42}" sibTransId="{A15DFAD8-F241-4888-AB8A-11CB50D8D6C6}"/>
    <dgm:cxn modelId="{7D86B278-4704-4426-9390-E7087F08CB35}" type="presOf" srcId="{FAC3680C-DE5B-41A6-9C38-2D7ACB433A8D}" destId="{755F2272-415E-4669-A9D1-065A0F821B89}" srcOrd="0" destOrd="0" presId="urn:microsoft.com/office/officeart/2005/8/layout/radial3"/>
    <dgm:cxn modelId="{58F852D1-7AD7-4C09-92E8-51DF291F0BFD}" type="presOf" srcId="{E9DD09ED-8DFD-4BD5-B940-6B5DDFC2CC64}" destId="{B100C4C0-F956-493D-A9E6-1B57461BD812}" srcOrd="0" destOrd="0" presId="urn:microsoft.com/office/officeart/2005/8/layout/radial3"/>
    <dgm:cxn modelId="{7F86EAD2-416E-46C1-BB3E-A7BAE7E5A998}" srcId="{FEE97CAF-EC5A-4511-AB23-5936CD037418}" destId="{FAC3680C-DE5B-41A6-9C38-2D7ACB433A8D}" srcOrd="4" destOrd="0" parTransId="{B168AC58-AC77-4CA7-8EEA-9C6969B8466B}" sibTransId="{249E86E4-74FA-4139-A8BB-80A68DEA9620}"/>
    <dgm:cxn modelId="{8E762305-0C23-4387-8338-9BF60A2C8B12}" type="presParOf" srcId="{AC49A81F-9D5C-4B8E-A583-81E73BF878A7}" destId="{CAFD1F0C-0528-4D77-B137-D16DF5E5F277}" srcOrd="0" destOrd="0" presId="urn:microsoft.com/office/officeart/2005/8/layout/radial3"/>
    <dgm:cxn modelId="{D163AE59-D7F0-407E-8C7A-B9160293457C}" type="presParOf" srcId="{CAFD1F0C-0528-4D77-B137-D16DF5E5F277}" destId="{5042CCD9-0305-400F-84A5-1212AA499577}" srcOrd="0" destOrd="0" presId="urn:microsoft.com/office/officeart/2005/8/layout/radial3"/>
    <dgm:cxn modelId="{9F70158F-99F5-4C08-88EF-A4992E7F4784}" type="presParOf" srcId="{CAFD1F0C-0528-4D77-B137-D16DF5E5F277}" destId="{AA4F9777-EA01-448A-841B-A6F79B152338}" srcOrd="1" destOrd="0" presId="urn:microsoft.com/office/officeart/2005/8/layout/radial3"/>
    <dgm:cxn modelId="{1ACEF1DB-8731-4FD1-B055-F7D701989D45}" type="presParOf" srcId="{CAFD1F0C-0528-4D77-B137-D16DF5E5F277}" destId="{B100C4C0-F956-493D-A9E6-1B57461BD812}" srcOrd="2" destOrd="0" presId="urn:microsoft.com/office/officeart/2005/8/layout/radial3"/>
    <dgm:cxn modelId="{8DC7DF0F-69A3-4FBB-B716-93B079A0674A}" type="presParOf" srcId="{CAFD1F0C-0528-4D77-B137-D16DF5E5F277}" destId="{9927A92C-CD97-44EE-B019-EB9B91CDBAA1}" srcOrd="3" destOrd="0" presId="urn:microsoft.com/office/officeart/2005/8/layout/radial3"/>
    <dgm:cxn modelId="{0BDFE45E-29D3-4F01-B3D9-BBA504C8A06F}" type="presParOf" srcId="{CAFD1F0C-0528-4D77-B137-D16DF5E5F277}" destId="{8AC8151E-0242-453A-9093-9BA48BC401C6}" srcOrd="4" destOrd="0" presId="urn:microsoft.com/office/officeart/2005/8/layout/radial3"/>
    <dgm:cxn modelId="{790A0381-65BE-469F-A3F7-1068FC2C0B15}" type="presParOf" srcId="{CAFD1F0C-0528-4D77-B137-D16DF5E5F277}" destId="{755F2272-415E-4669-A9D1-065A0F821B89}" srcOrd="5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0.12663</cdr:x>
      <cdr:y>0.35296</cdr:y>
    </cdr:from>
    <cdr:to>
      <cdr:x>0.51038</cdr:x>
      <cdr:y>0.89118</cdr:y>
    </cdr:to>
    <cdr:cxnSp macro="">
      <cdr:nvCxnSpPr>
        <cdr:cNvPr id="3" name="Conector recto de flecha 2"/>
        <cdr:cNvCxnSpPr/>
      </cdr:nvCxnSpPr>
      <cdr:spPr>
        <a:xfrm xmlns:a="http://schemas.openxmlformats.org/drawingml/2006/main" flipH="1" flipV="1">
          <a:off x="1036600" y="2243861"/>
          <a:ext cx="3141407" cy="3421626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triangle"/>
        </a:ln>
      </cdr:spPr>
      <cdr:style>
        <a:lnRef xmlns:a="http://schemas.openxmlformats.org/drawingml/2006/main" idx="2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0.33536</cdr:x>
      <cdr:y>0.28525</cdr:y>
    </cdr:from>
    <cdr:to>
      <cdr:x>0.52079</cdr:x>
      <cdr:y>0.85539</cdr:y>
    </cdr:to>
    <cdr:cxnSp macro="">
      <cdr:nvCxnSpPr>
        <cdr:cNvPr id="3" name="Conector recto de flecha 2"/>
        <cdr:cNvCxnSpPr/>
      </cdr:nvCxnSpPr>
      <cdr:spPr>
        <a:xfrm xmlns:a="http://schemas.openxmlformats.org/drawingml/2006/main" flipH="1" flipV="1">
          <a:off x="2022986" y="1106830"/>
          <a:ext cx="1118546" cy="2212258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triangle"/>
        </a:ln>
      </cdr:spPr>
      <cdr:style>
        <a:lnRef xmlns:a="http://schemas.openxmlformats.org/drawingml/2006/main" idx="2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30" name="Shape 30"/>
          <p:cNvSpPr>
            <a:spLocks noGrp="1"/>
          </p:cNvSpPr>
          <p:nvPr>
            <p:ph type="body" sz="quarter" idx="1"/>
          </p:nvPr>
        </p:nvSpPr>
        <p:spPr>
          <a:xfrm>
            <a:off x="906357" y="4715153"/>
            <a:ext cx="4984962" cy="4466987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</p:spTree>
    <p:extLst>
      <p:ext uri="{BB962C8B-B14F-4D97-AF65-F5344CB8AC3E}">
        <p14:creationId xmlns:p14="http://schemas.microsoft.com/office/powerpoint/2010/main" val="2885382268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105">
      <a:defRPr sz="2100">
        <a:latin typeface="Lucida Grande"/>
        <a:ea typeface="Lucida Grande"/>
        <a:cs typeface="Lucida Grande"/>
        <a:sym typeface="Lucida Grande"/>
      </a:defRPr>
    </a:lvl1pPr>
    <a:lvl2pPr indent="228553" defTabSz="457105">
      <a:defRPr sz="2100">
        <a:latin typeface="Lucida Grande"/>
        <a:ea typeface="Lucida Grande"/>
        <a:cs typeface="Lucida Grande"/>
        <a:sym typeface="Lucida Grande"/>
      </a:defRPr>
    </a:lvl2pPr>
    <a:lvl3pPr indent="457105" defTabSz="457105">
      <a:defRPr sz="2100">
        <a:latin typeface="Lucida Grande"/>
        <a:ea typeface="Lucida Grande"/>
        <a:cs typeface="Lucida Grande"/>
        <a:sym typeface="Lucida Grande"/>
      </a:defRPr>
    </a:lvl3pPr>
    <a:lvl4pPr indent="685658" defTabSz="457105">
      <a:defRPr sz="2100">
        <a:latin typeface="Lucida Grande"/>
        <a:ea typeface="Lucida Grande"/>
        <a:cs typeface="Lucida Grande"/>
        <a:sym typeface="Lucida Grande"/>
      </a:defRPr>
    </a:lvl4pPr>
    <a:lvl5pPr indent="914213" defTabSz="457105">
      <a:defRPr sz="2100">
        <a:latin typeface="Lucida Grande"/>
        <a:ea typeface="Lucida Grande"/>
        <a:cs typeface="Lucida Grande"/>
        <a:sym typeface="Lucida Grande"/>
      </a:defRPr>
    </a:lvl5pPr>
    <a:lvl6pPr indent="1142766" defTabSz="457105">
      <a:defRPr sz="2100">
        <a:latin typeface="Lucida Grande"/>
        <a:ea typeface="Lucida Grande"/>
        <a:cs typeface="Lucida Grande"/>
        <a:sym typeface="Lucida Grande"/>
      </a:defRPr>
    </a:lvl6pPr>
    <a:lvl7pPr indent="1371319" defTabSz="457105">
      <a:defRPr sz="2100">
        <a:latin typeface="Lucida Grande"/>
        <a:ea typeface="Lucida Grande"/>
        <a:cs typeface="Lucida Grande"/>
        <a:sym typeface="Lucida Grande"/>
      </a:defRPr>
    </a:lvl7pPr>
    <a:lvl8pPr indent="1599875" defTabSz="457105">
      <a:defRPr sz="2100">
        <a:latin typeface="Lucida Grande"/>
        <a:ea typeface="Lucida Grande"/>
        <a:cs typeface="Lucida Grande"/>
        <a:sym typeface="Lucida Grande"/>
      </a:defRPr>
    </a:lvl8pPr>
    <a:lvl9pPr indent="1828424" defTabSz="457105">
      <a:defRPr sz="2100">
        <a:latin typeface="Lucida Grande"/>
        <a:ea typeface="Lucida Grande"/>
        <a:cs typeface="Lucida Grande"/>
        <a:sym typeface="Lucida Grand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177144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382980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07451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17596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emf"/><Relationship Id="rId4" Type="http://schemas.openxmlformats.org/officeDocument/2006/relationships/image" Target="../media/image8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1F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05490" y="8454189"/>
            <a:ext cx="2585574" cy="85249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571356" y="8399750"/>
            <a:ext cx="1810370" cy="815140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 userDrawn="1"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034144"/>
            <a:ext cx="8283036" cy="644237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3035" y="2696685"/>
            <a:ext cx="3650739" cy="2789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305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</p:sldLayoutIdLst>
  <p:txStyles>
    <p:titleStyle>
      <a:lvl1pPr algn="ctr" defTabSz="457105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Avenir Black"/>
          <a:ea typeface="+mj-ea"/>
          <a:cs typeface="Avenir Black"/>
        </a:defRPr>
      </a:lvl1pPr>
    </p:titleStyle>
    <p:bodyStyle>
      <a:lvl1pPr marL="342830" indent="-342830" algn="l" defTabSz="457105" rtl="0" eaLnBrk="1" latinLnBrk="0" hangingPunct="1">
        <a:spcBef>
          <a:spcPct val="20000"/>
        </a:spcBef>
        <a:buFont typeface="Arial"/>
        <a:buChar char="•"/>
        <a:defRPr sz="3100" b="0" i="0" kern="1200">
          <a:solidFill>
            <a:schemeClr val="tx1"/>
          </a:solidFill>
          <a:latin typeface="Avenir Roman"/>
          <a:ea typeface="+mn-ea"/>
          <a:cs typeface="Avenir Roman"/>
        </a:defRPr>
      </a:lvl1pPr>
      <a:lvl2pPr marL="742797" indent="-285692" algn="l" defTabSz="457105" rtl="0" eaLnBrk="1" latinLnBrk="0" hangingPunct="1">
        <a:spcBef>
          <a:spcPct val="20000"/>
        </a:spcBef>
        <a:buFont typeface="Arial"/>
        <a:buChar char="–"/>
        <a:defRPr sz="2800" b="0" i="0" kern="1200">
          <a:solidFill>
            <a:schemeClr val="tx1"/>
          </a:solidFill>
          <a:latin typeface="Avenir Roman"/>
          <a:ea typeface="+mn-ea"/>
          <a:cs typeface="Avenir Roman"/>
        </a:defRPr>
      </a:lvl2pPr>
      <a:lvl3pPr marL="1142766" indent="-228553" algn="l" defTabSz="457105" rtl="0" eaLnBrk="1" latinLnBrk="0" hangingPunct="1">
        <a:spcBef>
          <a:spcPct val="20000"/>
        </a:spcBef>
        <a:buFont typeface="Arial"/>
        <a:buChar char="•"/>
        <a:defRPr sz="2400" b="0" i="0" kern="1200">
          <a:solidFill>
            <a:schemeClr val="tx1"/>
          </a:solidFill>
          <a:latin typeface="Avenir Roman"/>
          <a:ea typeface="+mn-ea"/>
          <a:cs typeface="Avenir Roman"/>
        </a:defRPr>
      </a:lvl3pPr>
      <a:lvl4pPr marL="1599875" indent="-228553" algn="l" defTabSz="457105" rtl="0" eaLnBrk="1" latinLnBrk="0" hangingPunct="1">
        <a:spcBef>
          <a:spcPct val="20000"/>
        </a:spcBef>
        <a:buFont typeface="Arial"/>
        <a:buChar char="–"/>
        <a:defRPr sz="2000" b="0" i="0" kern="1200">
          <a:solidFill>
            <a:schemeClr val="tx1"/>
          </a:solidFill>
          <a:latin typeface="Avenir Roman"/>
          <a:ea typeface="+mn-ea"/>
          <a:cs typeface="Avenir Roman"/>
        </a:defRPr>
      </a:lvl4pPr>
      <a:lvl5pPr marL="2056979" indent="-228553" algn="l" defTabSz="457105" rtl="0" eaLnBrk="1" latinLnBrk="0" hangingPunct="1">
        <a:spcBef>
          <a:spcPct val="20000"/>
        </a:spcBef>
        <a:buFont typeface="Arial"/>
        <a:buChar char="»"/>
        <a:defRPr sz="2000" b="0" i="0" kern="1200">
          <a:solidFill>
            <a:schemeClr val="tx1"/>
          </a:solidFill>
          <a:latin typeface="Avenir Roman"/>
          <a:ea typeface="+mn-ea"/>
          <a:cs typeface="Avenir Roman"/>
        </a:defRPr>
      </a:lvl5pPr>
      <a:lvl6pPr marL="2514087" indent="-228553" algn="l" defTabSz="457105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192" indent="-228553" algn="l" defTabSz="457105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300" indent="-228553" algn="l" defTabSz="457105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403" indent="-228553" algn="l" defTabSz="457105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1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05" algn="l" defTabSz="4571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13" algn="l" defTabSz="4571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19" algn="l" defTabSz="4571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24" algn="l" defTabSz="4571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34" algn="l" defTabSz="4571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637" algn="l" defTabSz="4571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45" algn="l" defTabSz="4571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852" algn="l" defTabSz="4571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08576" y="339144"/>
            <a:ext cx="1609344" cy="121310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0995" y="9156164"/>
            <a:ext cx="2895600" cy="505968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 userDrawn="1"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9114971"/>
            <a:ext cx="9572950" cy="696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2746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</p:sldLayoutIdLst>
  <p:txStyles>
    <p:titleStyle>
      <a:lvl1pPr algn="ctr" defTabSz="650230" rtl="0" eaLnBrk="1" latinLnBrk="0" hangingPunct="1">
        <a:spcBef>
          <a:spcPct val="0"/>
        </a:spcBef>
        <a:buNone/>
        <a:defRPr sz="6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87672" indent="-487672" algn="l" defTabSz="650230" rtl="0" eaLnBrk="1" latinLnBrk="0" hangingPunct="1">
        <a:spcBef>
          <a:spcPct val="20000"/>
        </a:spcBef>
        <a:buFont typeface="Arial"/>
        <a:buChar char="•"/>
        <a:defRPr sz="4600" kern="1200">
          <a:solidFill>
            <a:schemeClr val="tx1"/>
          </a:solidFill>
          <a:latin typeface="+mn-lt"/>
          <a:ea typeface="+mn-ea"/>
          <a:cs typeface="+mn-cs"/>
        </a:defRPr>
      </a:lvl1pPr>
      <a:lvl2pPr marL="1056623" indent="-406394" algn="l" defTabSz="650230" rtl="0" eaLnBrk="1" latinLnBrk="0" hangingPunct="1">
        <a:spcBef>
          <a:spcPct val="20000"/>
        </a:spcBef>
        <a:buFont typeface="Arial"/>
        <a:buChar char="–"/>
        <a:defRPr sz="4000" kern="1200">
          <a:solidFill>
            <a:schemeClr val="tx1"/>
          </a:solidFill>
          <a:latin typeface="+mn-lt"/>
          <a:ea typeface="+mn-ea"/>
          <a:cs typeface="+mn-cs"/>
        </a:defRPr>
      </a:lvl2pPr>
      <a:lvl3pPr marL="1625575" indent="-325115" algn="l" defTabSz="650230" rtl="0" eaLnBrk="1" latinLnBrk="0" hangingPunct="1">
        <a:spcBef>
          <a:spcPct val="20000"/>
        </a:spcBef>
        <a:buFont typeface="Arial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275804" indent="-325115" algn="l" defTabSz="65023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926034" indent="-325115" algn="l" defTabSz="650230" rtl="0" eaLnBrk="1" latinLnBrk="0" hangingPunct="1">
        <a:spcBef>
          <a:spcPct val="20000"/>
        </a:spcBef>
        <a:buFont typeface="Arial"/>
        <a:buChar char="»"/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76264" indent="-325115" algn="l" defTabSz="65023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226494" indent="-325115" algn="l" defTabSz="65023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876724" indent="-325115" algn="l" defTabSz="65023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526954" indent="-325115" algn="l" defTabSz="65023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65023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50230" algn="l" defTabSz="65023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300460" algn="l" defTabSz="65023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50690" algn="l" defTabSz="65023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00919" algn="l" defTabSz="65023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251149" algn="l" defTabSz="65023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901379" algn="l" defTabSz="65023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551609" algn="l" defTabSz="65023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201839" algn="l" defTabSz="65023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1F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269404" y="7541977"/>
            <a:ext cx="3532832" cy="1164811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07177" y="2785083"/>
            <a:ext cx="4190446" cy="3202134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589335" y="7578543"/>
            <a:ext cx="2288000" cy="1030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1267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</p:sldLayoutIdLst>
  <p:txStyles>
    <p:titleStyle>
      <a:lvl1pPr algn="ctr" defTabSz="457105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30" indent="-342830" algn="l" defTabSz="457105" rtl="0" eaLnBrk="1" latinLnBrk="0" hangingPunct="1">
        <a:spcBef>
          <a:spcPct val="20000"/>
        </a:spcBef>
        <a:buFont typeface="Arial"/>
        <a:buChar char="•"/>
        <a:defRPr sz="3100" kern="1200">
          <a:solidFill>
            <a:schemeClr val="tx1"/>
          </a:solidFill>
          <a:latin typeface="+mn-lt"/>
          <a:ea typeface="+mn-ea"/>
          <a:cs typeface="+mn-cs"/>
        </a:defRPr>
      </a:lvl1pPr>
      <a:lvl2pPr marL="742797" indent="-285692" algn="l" defTabSz="457105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766" indent="-228553" algn="l" defTabSz="457105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875" indent="-228553" algn="l" defTabSz="457105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979" indent="-228553" algn="l" defTabSz="457105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087" indent="-228553" algn="l" defTabSz="457105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192" indent="-228553" algn="l" defTabSz="457105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300" indent="-228553" algn="l" defTabSz="457105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403" indent="-228553" algn="l" defTabSz="457105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1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05" algn="l" defTabSz="4571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13" algn="l" defTabSz="4571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19" algn="l" defTabSz="4571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24" algn="l" defTabSz="4571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34" algn="l" defTabSz="4571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637" algn="l" defTabSz="4571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45" algn="l" defTabSz="4571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852" algn="l" defTabSz="4571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2.xml"/><Relationship Id="rId4" Type="http://schemas.openxmlformats.org/officeDocument/2006/relationships/chart" Target="../charts/char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3.xml"/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25.xml"/><Relationship Id="rId4" Type="http://schemas.openxmlformats.org/officeDocument/2006/relationships/chart" Target="../charts/chart2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8.xml"/><Relationship Id="rId2" Type="http://schemas.openxmlformats.org/officeDocument/2006/relationships/chart" Target="../charts/chart27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30.xml"/><Relationship Id="rId4" Type="http://schemas.openxmlformats.org/officeDocument/2006/relationships/chart" Target="../charts/chart2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2.xml"/><Relationship Id="rId2" Type="http://schemas.openxmlformats.org/officeDocument/2006/relationships/chart" Target="../charts/chart3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5.xml"/><Relationship Id="rId2" Type="http://schemas.openxmlformats.org/officeDocument/2006/relationships/chart" Target="../charts/chart3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7.xml"/><Relationship Id="rId2" Type="http://schemas.openxmlformats.org/officeDocument/2006/relationships/chart" Target="../charts/chart36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0.xml"/><Relationship Id="rId2" Type="http://schemas.openxmlformats.org/officeDocument/2006/relationships/chart" Target="../charts/chart3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2.xml"/><Relationship Id="rId2" Type="http://schemas.openxmlformats.org/officeDocument/2006/relationships/chart" Target="../charts/chart41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44.xml"/><Relationship Id="rId4" Type="http://schemas.openxmlformats.org/officeDocument/2006/relationships/chart" Target="../charts/chart4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6.xml"/><Relationship Id="rId2" Type="http://schemas.openxmlformats.org/officeDocument/2006/relationships/chart" Target="../charts/chart45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9.xml"/><Relationship Id="rId2" Type="http://schemas.openxmlformats.org/officeDocument/2006/relationships/chart" Target="../charts/chart48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51.xml"/><Relationship Id="rId4" Type="http://schemas.openxmlformats.org/officeDocument/2006/relationships/chart" Target="../charts/chart5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3.xml"/><Relationship Id="rId2" Type="http://schemas.openxmlformats.org/officeDocument/2006/relationships/chart" Target="../charts/chart52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55.xml"/><Relationship Id="rId4" Type="http://schemas.openxmlformats.org/officeDocument/2006/relationships/chart" Target="../charts/chart5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6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8.xml"/><Relationship Id="rId2" Type="http://schemas.openxmlformats.org/officeDocument/2006/relationships/chart" Target="../charts/chart57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60.xml"/><Relationship Id="rId4" Type="http://schemas.openxmlformats.org/officeDocument/2006/relationships/chart" Target="../charts/chart5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3.xml"/><Relationship Id="rId2" Type="http://schemas.openxmlformats.org/officeDocument/2006/relationships/chart" Target="../charts/chart62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65.xml"/><Relationship Id="rId4" Type="http://schemas.openxmlformats.org/officeDocument/2006/relationships/chart" Target="../charts/chart6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7.xml"/><Relationship Id="rId2" Type="http://schemas.openxmlformats.org/officeDocument/2006/relationships/chart" Target="../charts/chart66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69.xml"/><Relationship Id="rId4" Type="http://schemas.openxmlformats.org/officeDocument/2006/relationships/chart" Target="../charts/chart6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1.xml"/><Relationship Id="rId2" Type="http://schemas.openxmlformats.org/officeDocument/2006/relationships/chart" Target="../charts/chart70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7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8.xml"/><Relationship Id="rId4" Type="http://schemas.openxmlformats.org/officeDocument/2006/relationships/chart" Target="../charts/char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0772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-1" y="31207"/>
            <a:ext cx="1068977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s-MX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  <a:ea typeface="MS PGothic" charset="0"/>
                <a:cs typeface="MS PGothic" charset="0"/>
              </a:rPr>
              <a:t>Dimensión Equidad y género</a:t>
            </a:r>
            <a:endParaRPr lang="es-MX" b="1" dirty="0">
              <a:solidFill>
                <a:schemeClr val="bg1">
                  <a:lumMod val="50000"/>
                </a:schemeClr>
              </a:solidFill>
              <a:latin typeface="Arial" charset="0"/>
              <a:ea typeface="MS PGothic" charset="0"/>
              <a:cs typeface="MS PGothic" charset="0"/>
            </a:endParaRPr>
          </a:p>
        </p:txBody>
      </p:sp>
      <p:graphicFrame>
        <p:nvGraphicFramePr>
          <p:cNvPr id="3" name="Gráfico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66280019"/>
              </p:ext>
            </p:extLst>
          </p:nvPr>
        </p:nvGraphicFramePr>
        <p:xfrm>
          <a:off x="43539" y="677539"/>
          <a:ext cx="5737829" cy="38944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29933227"/>
              </p:ext>
            </p:extLst>
          </p:nvPr>
        </p:nvGraphicFramePr>
        <p:xfrm>
          <a:off x="159654" y="4765133"/>
          <a:ext cx="6078913" cy="39364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11356070"/>
              </p:ext>
            </p:extLst>
          </p:nvPr>
        </p:nvGraphicFramePr>
        <p:xfrm>
          <a:off x="6335871" y="4752136"/>
          <a:ext cx="6318395" cy="39364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21940212"/>
              </p:ext>
            </p:extLst>
          </p:nvPr>
        </p:nvGraphicFramePr>
        <p:xfrm>
          <a:off x="6105832" y="653138"/>
          <a:ext cx="5817654" cy="37418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9" name="CuadroTexto 8"/>
          <p:cNvSpPr txBox="1"/>
          <p:nvPr/>
        </p:nvSpPr>
        <p:spPr>
          <a:xfrm>
            <a:off x="2314207" y="4310389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33%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962272" y="4306169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>
                <a:solidFill>
                  <a:schemeClr val="tx2"/>
                </a:solidFill>
              </a:rPr>
              <a:t>8</a:t>
            </a:r>
            <a:r>
              <a:rPr lang="es-MX" sz="2800" dirty="0" smtClean="0">
                <a:solidFill>
                  <a:schemeClr val="tx2"/>
                </a:solidFill>
              </a:rPr>
              <a:t>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3666142" y="4306169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59%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12" name="CuadroTexto 11"/>
          <p:cNvSpPr txBox="1"/>
          <p:nvPr/>
        </p:nvSpPr>
        <p:spPr>
          <a:xfrm>
            <a:off x="7077936" y="4242260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68%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13" name="CuadroTexto 12"/>
          <p:cNvSpPr txBox="1"/>
          <p:nvPr/>
        </p:nvSpPr>
        <p:spPr>
          <a:xfrm>
            <a:off x="8429871" y="4242260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14%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14" name="CuadroTexto 13"/>
          <p:cNvSpPr txBox="1"/>
          <p:nvPr/>
        </p:nvSpPr>
        <p:spPr>
          <a:xfrm>
            <a:off x="9781806" y="4242260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18%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15" name="CuadroTexto 14"/>
          <p:cNvSpPr txBox="1"/>
          <p:nvPr/>
        </p:nvSpPr>
        <p:spPr>
          <a:xfrm>
            <a:off x="1090091" y="8466460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60%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16" name="CuadroTexto 15"/>
          <p:cNvSpPr txBox="1"/>
          <p:nvPr/>
        </p:nvSpPr>
        <p:spPr>
          <a:xfrm>
            <a:off x="2624974" y="8473833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15%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17" name="CuadroTexto 16"/>
          <p:cNvSpPr txBox="1"/>
          <p:nvPr/>
        </p:nvSpPr>
        <p:spPr>
          <a:xfrm>
            <a:off x="4120768" y="8473833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25%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18" name="CuadroTexto 17"/>
          <p:cNvSpPr txBox="1"/>
          <p:nvPr/>
        </p:nvSpPr>
        <p:spPr>
          <a:xfrm>
            <a:off x="7446645" y="8330202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49%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19" name="CuadroTexto 18"/>
          <p:cNvSpPr txBox="1"/>
          <p:nvPr/>
        </p:nvSpPr>
        <p:spPr>
          <a:xfrm>
            <a:off x="8936233" y="8414753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21%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20" name="CuadroTexto 19"/>
          <p:cNvSpPr txBox="1"/>
          <p:nvPr/>
        </p:nvSpPr>
        <p:spPr>
          <a:xfrm>
            <a:off x="10425821" y="8393515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30%</a:t>
            </a:r>
            <a:endParaRPr lang="es-MX" sz="2800" dirty="0">
              <a:solidFill>
                <a:schemeClr val="tx2"/>
              </a:solidFill>
            </a:endParaRPr>
          </a:p>
        </p:txBody>
      </p:sp>
      <p:cxnSp>
        <p:nvCxnSpPr>
          <p:cNvPr id="21" name="Conector recto de flecha 20"/>
          <p:cNvCxnSpPr/>
          <p:nvPr/>
        </p:nvCxnSpPr>
        <p:spPr>
          <a:xfrm flipH="1" flipV="1">
            <a:off x="1224116" y="6135329"/>
            <a:ext cx="1858297" cy="169615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cto de flecha 22"/>
          <p:cNvCxnSpPr/>
          <p:nvPr/>
        </p:nvCxnSpPr>
        <p:spPr>
          <a:xfrm flipH="1" flipV="1">
            <a:off x="7551174" y="5943600"/>
            <a:ext cx="2102813" cy="188788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ector recto de flecha 24"/>
          <p:cNvCxnSpPr/>
          <p:nvPr/>
        </p:nvCxnSpPr>
        <p:spPr>
          <a:xfrm flipH="1" flipV="1">
            <a:off x="7182465" y="2005781"/>
            <a:ext cx="1991032" cy="153191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Conector recto de flecha 26"/>
          <p:cNvCxnSpPr/>
          <p:nvPr/>
        </p:nvCxnSpPr>
        <p:spPr>
          <a:xfrm flipV="1">
            <a:off x="2920181" y="1519084"/>
            <a:ext cx="745961" cy="225650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Marcador de número de diapositiva 3"/>
          <p:cNvSpPr txBox="1">
            <a:spLocks/>
          </p:cNvSpPr>
          <p:nvPr/>
        </p:nvSpPr>
        <p:spPr bwMode="auto">
          <a:xfrm>
            <a:off x="8451577" y="8744226"/>
            <a:ext cx="4202689" cy="4299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65003" rIns="0" bIns="65003" anchor="b"/>
          <a:lstStyle/>
          <a:p>
            <a:pPr algn="ctr"/>
            <a:endParaRPr lang="es-ES" sz="1700" b="1" dirty="0">
              <a:solidFill>
                <a:srgbClr val="1F497D"/>
              </a:solidFill>
              <a:latin typeface="Arial"/>
              <a:cs typeface="Arial"/>
            </a:endParaRPr>
          </a:p>
          <a:p>
            <a:pPr algn="ctr"/>
            <a:r>
              <a:rPr lang="es-ES" sz="17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Primera Sesión Extraordinaria 2019   </a:t>
            </a:r>
            <a:r>
              <a:rPr lang="es-ES" sz="1700" b="1" dirty="0" smtClean="0">
                <a:solidFill>
                  <a:schemeClr val="tx2"/>
                </a:solidFill>
                <a:latin typeface="Arial"/>
                <a:cs typeface="Arial"/>
              </a:rPr>
              <a:t>17</a:t>
            </a:r>
            <a:endParaRPr lang="es-ES" sz="1700" b="1" dirty="0">
              <a:solidFill>
                <a:schemeClr val="tx2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99281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-1" y="31207"/>
            <a:ext cx="1068977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s-MX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  <a:ea typeface="MS PGothic" charset="0"/>
                <a:cs typeface="MS PGothic" charset="0"/>
              </a:rPr>
              <a:t>Dimensión Equidad y genero</a:t>
            </a:r>
            <a:endParaRPr lang="es-MX" b="1" dirty="0">
              <a:solidFill>
                <a:schemeClr val="bg1">
                  <a:lumMod val="50000"/>
                </a:schemeClr>
              </a:solidFill>
              <a:latin typeface="Arial" charset="0"/>
              <a:ea typeface="MS PGothic" charset="0"/>
              <a:cs typeface="MS PGothic" charset="0"/>
            </a:endParaRPr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77594180"/>
              </p:ext>
            </p:extLst>
          </p:nvPr>
        </p:nvGraphicFramePr>
        <p:xfrm>
          <a:off x="0" y="583254"/>
          <a:ext cx="5856514" cy="37229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77857992"/>
              </p:ext>
            </p:extLst>
          </p:nvPr>
        </p:nvGraphicFramePr>
        <p:xfrm>
          <a:off x="174166" y="4605349"/>
          <a:ext cx="6400801" cy="38454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Gráfico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54099886"/>
              </p:ext>
            </p:extLst>
          </p:nvPr>
        </p:nvGraphicFramePr>
        <p:xfrm>
          <a:off x="6574967" y="2155371"/>
          <a:ext cx="6226633" cy="43814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cxnSp>
        <p:nvCxnSpPr>
          <p:cNvPr id="4" name="Conector recto de flecha 3"/>
          <p:cNvCxnSpPr/>
          <p:nvPr/>
        </p:nvCxnSpPr>
        <p:spPr>
          <a:xfrm flipH="1" flipV="1">
            <a:off x="1120878" y="1828800"/>
            <a:ext cx="1939412" cy="176980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cto de flecha 7"/>
          <p:cNvCxnSpPr/>
          <p:nvPr/>
        </p:nvCxnSpPr>
        <p:spPr>
          <a:xfrm flipV="1">
            <a:off x="3479914" y="5762040"/>
            <a:ext cx="2017547" cy="208409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cto de flecha 10"/>
          <p:cNvCxnSpPr/>
          <p:nvPr/>
        </p:nvCxnSpPr>
        <p:spPr>
          <a:xfrm flipV="1">
            <a:off x="9763432" y="3480620"/>
            <a:ext cx="2271252" cy="247772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CuadroTexto 12"/>
          <p:cNvSpPr txBox="1"/>
          <p:nvPr/>
        </p:nvSpPr>
        <p:spPr>
          <a:xfrm>
            <a:off x="962272" y="4094771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52%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14" name="CuadroTexto 13"/>
          <p:cNvSpPr txBox="1"/>
          <p:nvPr/>
        </p:nvSpPr>
        <p:spPr>
          <a:xfrm>
            <a:off x="2345517" y="4128489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21%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15" name="CuadroTexto 14"/>
          <p:cNvSpPr txBox="1"/>
          <p:nvPr/>
        </p:nvSpPr>
        <p:spPr>
          <a:xfrm>
            <a:off x="3821645" y="4135155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26%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16" name="CuadroTexto 15"/>
          <p:cNvSpPr txBox="1"/>
          <p:nvPr/>
        </p:nvSpPr>
        <p:spPr>
          <a:xfrm>
            <a:off x="1002890" y="8321951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>
                <a:solidFill>
                  <a:schemeClr val="tx2"/>
                </a:solidFill>
              </a:rPr>
              <a:t>5</a:t>
            </a:r>
            <a:r>
              <a:rPr lang="es-MX" sz="2800" dirty="0" smtClean="0">
                <a:solidFill>
                  <a:schemeClr val="tx2"/>
                </a:solidFill>
              </a:rPr>
              <a:t>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19" name="CuadroTexto 18"/>
          <p:cNvSpPr txBox="1"/>
          <p:nvPr/>
        </p:nvSpPr>
        <p:spPr>
          <a:xfrm>
            <a:off x="2840233" y="8319836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>
                <a:solidFill>
                  <a:schemeClr val="tx2"/>
                </a:solidFill>
              </a:rPr>
              <a:t>3</a:t>
            </a:r>
            <a:r>
              <a:rPr lang="es-MX" sz="2800" dirty="0" smtClean="0">
                <a:solidFill>
                  <a:schemeClr val="tx2"/>
                </a:solidFill>
              </a:rPr>
              <a:t>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20" name="CuadroTexto 19"/>
          <p:cNvSpPr txBox="1"/>
          <p:nvPr/>
        </p:nvSpPr>
        <p:spPr>
          <a:xfrm>
            <a:off x="4419478" y="8319836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92%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21" name="CuadroTexto 20"/>
          <p:cNvSpPr txBox="1"/>
          <p:nvPr/>
        </p:nvSpPr>
        <p:spPr>
          <a:xfrm>
            <a:off x="7707201" y="6523349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26%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22" name="CuadroTexto 21"/>
          <p:cNvSpPr txBox="1"/>
          <p:nvPr/>
        </p:nvSpPr>
        <p:spPr>
          <a:xfrm>
            <a:off x="9211536" y="6542477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15%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23" name="CuadroTexto 22"/>
          <p:cNvSpPr txBox="1"/>
          <p:nvPr/>
        </p:nvSpPr>
        <p:spPr>
          <a:xfrm>
            <a:off x="10689770" y="6542477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59%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18" name="Marcador de número de diapositiva 3"/>
          <p:cNvSpPr txBox="1">
            <a:spLocks/>
          </p:cNvSpPr>
          <p:nvPr/>
        </p:nvSpPr>
        <p:spPr bwMode="auto">
          <a:xfrm>
            <a:off x="8451577" y="8744226"/>
            <a:ext cx="4202689" cy="4299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65003" rIns="0" bIns="65003" anchor="b"/>
          <a:lstStyle/>
          <a:p>
            <a:pPr algn="ctr"/>
            <a:endParaRPr lang="es-ES" sz="1700" b="1" dirty="0">
              <a:solidFill>
                <a:srgbClr val="1F497D"/>
              </a:solidFill>
              <a:latin typeface="Arial"/>
              <a:cs typeface="Arial"/>
            </a:endParaRPr>
          </a:p>
          <a:p>
            <a:pPr algn="ctr"/>
            <a:r>
              <a:rPr lang="es-ES" sz="17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Primera Sesión Extraordinaria 2019   </a:t>
            </a:r>
            <a:r>
              <a:rPr lang="es-ES" sz="1700" b="1" dirty="0" smtClean="0">
                <a:solidFill>
                  <a:schemeClr val="tx2"/>
                </a:solidFill>
                <a:latin typeface="Arial"/>
                <a:cs typeface="Arial"/>
              </a:rPr>
              <a:t>18</a:t>
            </a:r>
            <a:endParaRPr lang="es-ES" sz="1700" b="1" dirty="0">
              <a:solidFill>
                <a:schemeClr val="tx2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928745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-1" y="31207"/>
            <a:ext cx="1068977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s-MX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  <a:ea typeface="MS PGothic" charset="0"/>
                <a:cs typeface="MS PGothic" charset="0"/>
              </a:rPr>
              <a:t>Dimensión Comunicación</a:t>
            </a:r>
            <a:endParaRPr lang="es-MX" b="1" dirty="0">
              <a:solidFill>
                <a:schemeClr val="bg1">
                  <a:lumMod val="50000"/>
                </a:schemeClr>
              </a:solidFill>
              <a:latin typeface="Arial" charset="0"/>
              <a:ea typeface="MS PGothic" charset="0"/>
              <a:cs typeface="MS PGothic" charset="0"/>
            </a:endParaRPr>
          </a:p>
        </p:txBody>
      </p:sp>
      <p:graphicFrame>
        <p:nvGraphicFramePr>
          <p:cNvPr id="3" name="Gráfico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96241719"/>
              </p:ext>
            </p:extLst>
          </p:nvPr>
        </p:nvGraphicFramePr>
        <p:xfrm>
          <a:off x="4213" y="544801"/>
          <a:ext cx="6139543" cy="37617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3068657"/>
              </p:ext>
            </p:extLst>
          </p:nvPr>
        </p:nvGraphicFramePr>
        <p:xfrm>
          <a:off x="4214" y="4645743"/>
          <a:ext cx="6139542" cy="41169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36030008"/>
              </p:ext>
            </p:extLst>
          </p:nvPr>
        </p:nvGraphicFramePr>
        <p:xfrm>
          <a:off x="6139542" y="2133599"/>
          <a:ext cx="6865258" cy="43760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CuadroTexto 5"/>
          <p:cNvSpPr txBox="1"/>
          <p:nvPr/>
        </p:nvSpPr>
        <p:spPr>
          <a:xfrm>
            <a:off x="962272" y="4108109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48%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2648504" y="4108109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34%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962272" y="8627446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54%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2648504" y="8627446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20%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4015188" y="8627446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26%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7274582" y="6509656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35%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12" name="CuadroTexto 11"/>
          <p:cNvSpPr txBox="1"/>
          <p:nvPr/>
        </p:nvSpPr>
        <p:spPr>
          <a:xfrm>
            <a:off x="9118130" y="6509656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28%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13" name="CuadroTexto 12"/>
          <p:cNvSpPr txBox="1"/>
          <p:nvPr/>
        </p:nvSpPr>
        <p:spPr>
          <a:xfrm>
            <a:off x="10722893" y="6431777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37%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14" name="CuadroTexto 13"/>
          <p:cNvSpPr txBox="1"/>
          <p:nvPr/>
        </p:nvSpPr>
        <p:spPr>
          <a:xfrm>
            <a:off x="4323614" y="4108109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18%</a:t>
            </a:r>
            <a:endParaRPr lang="es-MX" sz="2800" dirty="0">
              <a:solidFill>
                <a:schemeClr val="tx2"/>
              </a:solidFill>
            </a:endParaRPr>
          </a:p>
        </p:txBody>
      </p:sp>
      <p:cxnSp>
        <p:nvCxnSpPr>
          <p:cNvPr id="16" name="Conector recto de flecha 15"/>
          <p:cNvCxnSpPr/>
          <p:nvPr/>
        </p:nvCxnSpPr>
        <p:spPr>
          <a:xfrm flipH="1" flipV="1">
            <a:off x="1917290" y="1740310"/>
            <a:ext cx="1343272" cy="190254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cto de flecha 17"/>
          <p:cNvCxnSpPr/>
          <p:nvPr/>
        </p:nvCxnSpPr>
        <p:spPr>
          <a:xfrm flipH="1" flipV="1">
            <a:off x="962272" y="5810866"/>
            <a:ext cx="2090644" cy="225650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cto de flecha 19"/>
          <p:cNvCxnSpPr/>
          <p:nvPr/>
        </p:nvCxnSpPr>
        <p:spPr>
          <a:xfrm flipV="1">
            <a:off x="9730188" y="3805084"/>
            <a:ext cx="2864935" cy="215326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Marcador de número de diapositiva 3"/>
          <p:cNvSpPr txBox="1">
            <a:spLocks/>
          </p:cNvSpPr>
          <p:nvPr/>
        </p:nvSpPr>
        <p:spPr bwMode="auto">
          <a:xfrm>
            <a:off x="8451577" y="8744226"/>
            <a:ext cx="4202689" cy="4299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65003" rIns="0" bIns="65003" anchor="b"/>
          <a:lstStyle/>
          <a:p>
            <a:pPr algn="ctr"/>
            <a:endParaRPr lang="es-ES" sz="1700" b="1" dirty="0">
              <a:solidFill>
                <a:srgbClr val="1F497D"/>
              </a:solidFill>
              <a:latin typeface="Arial"/>
              <a:cs typeface="Arial"/>
            </a:endParaRPr>
          </a:p>
          <a:p>
            <a:pPr algn="ctr"/>
            <a:r>
              <a:rPr lang="es-ES" sz="17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Primera Sesión Extraordinaria 2019   </a:t>
            </a:r>
            <a:r>
              <a:rPr lang="es-ES" sz="1700" b="1" dirty="0" smtClean="0">
                <a:solidFill>
                  <a:schemeClr val="tx2"/>
                </a:solidFill>
                <a:latin typeface="Arial"/>
                <a:cs typeface="Arial"/>
              </a:rPr>
              <a:t>19</a:t>
            </a:r>
            <a:endParaRPr lang="es-ES" sz="1700" b="1" dirty="0">
              <a:solidFill>
                <a:schemeClr val="tx2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766270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-1" y="31207"/>
            <a:ext cx="1068977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s-MX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  <a:ea typeface="MS PGothic" charset="0"/>
                <a:cs typeface="MS PGothic" charset="0"/>
              </a:rPr>
              <a:t>Dimensión Disponibilidad de recursos</a:t>
            </a:r>
            <a:endParaRPr lang="es-MX" b="1" dirty="0">
              <a:solidFill>
                <a:schemeClr val="bg1">
                  <a:lumMod val="50000"/>
                </a:schemeClr>
              </a:solidFill>
              <a:latin typeface="Arial" charset="0"/>
              <a:ea typeface="MS PGothic" charset="0"/>
              <a:cs typeface="MS PGothic" charset="0"/>
            </a:endParaRPr>
          </a:p>
        </p:txBody>
      </p:sp>
      <p:graphicFrame>
        <p:nvGraphicFramePr>
          <p:cNvPr id="3" name="Gráfico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71920624"/>
              </p:ext>
            </p:extLst>
          </p:nvPr>
        </p:nvGraphicFramePr>
        <p:xfrm>
          <a:off x="21069" y="541475"/>
          <a:ext cx="6008914" cy="36618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88198704"/>
              </p:ext>
            </p:extLst>
          </p:nvPr>
        </p:nvGraphicFramePr>
        <p:xfrm>
          <a:off x="42138" y="4736431"/>
          <a:ext cx="6008914" cy="38921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91493104"/>
              </p:ext>
            </p:extLst>
          </p:nvPr>
        </p:nvGraphicFramePr>
        <p:xfrm>
          <a:off x="6270171" y="2330854"/>
          <a:ext cx="6168572" cy="43516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CuadroTexto 5"/>
          <p:cNvSpPr txBox="1"/>
          <p:nvPr/>
        </p:nvSpPr>
        <p:spPr>
          <a:xfrm>
            <a:off x="1011433" y="4078948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52%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2486271" y="4078948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31%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3961109" y="4078948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17%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1011433" y="8488380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48%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2486271" y="8488380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22%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3961109" y="8488380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30%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12" name="CuadroTexto 11"/>
          <p:cNvSpPr txBox="1"/>
          <p:nvPr/>
        </p:nvSpPr>
        <p:spPr>
          <a:xfrm>
            <a:off x="7264749" y="6667767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48%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13" name="CuadroTexto 12"/>
          <p:cNvSpPr txBox="1"/>
          <p:nvPr/>
        </p:nvSpPr>
        <p:spPr>
          <a:xfrm>
            <a:off x="8872324" y="6682516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26%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14" name="CuadroTexto 13"/>
          <p:cNvSpPr txBox="1"/>
          <p:nvPr/>
        </p:nvSpPr>
        <p:spPr>
          <a:xfrm>
            <a:off x="10302917" y="6623522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26%</a:t>
            </a:r>
            <a:endParaRPr lang="es-MX" sz="2800" dirty="0">
              <a:solidFill>
                <a:schemeClr val="tx2"/>
              </a:solidFill>
            </a:endParaRPr>
          </a:p>
        </p:txBody>
      </p:sp>
      <p:cxnSp>
        <p:nvCxnSpPr>
          <p:cNvPr id="16" name="Conector recto de flecha 15"/>
          <p:cNvCxnSpPr/>
          <p:nvPr/>
        </p:nvCxnSpPr>
        <p:spPr>
          <a:xfrm flipH="1" flipV="1">
            <a:off x="1460090" y="2168013"/>
            <a:ext cx="1666568" cy="143059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cto de flecha 17"/>
          <p:cNvCxnSpPr/>
          <p:nvPr/>
        </p:nvCxnSpPr>
        <p:spPr>
          <a:xfrm flipH="1" flipV="1">
            <a:off x="2109019" y="6091085"/>
            <a:ext cx="1017640" cy="191249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cto de flecha 19"/>
          <p:cNvCxnSpPr/>
          <p:nvPr/>
        </p:nvCxnSpPr>
        <p:spPr>
          <a:xfrm flipH="1" flipV="1">
            <a:off x="8760542" y="3336720"/>
            <a:ext cx="619433" cy="275436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Marcador de número de diapositiva 3"/>
          <p:cNvSpPr txBox="1">
            <a:spLocks/>
          </p:cNvSpPr>
          <p:nvPr/>
        </p:nvSpPr>
        <p:spPr bwMode="auto">
          <a:xfrm>
            <a:off x="8451577" y="8744226"/>
            <a:ext cx="4202689" cy="4299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65003" rIns="0" bIns="65003" anchor="b"/>
          <a:lstStyle/>
          <a:p>
            <a:pPr algn="ctr"/>
            <a:endParaRPr lang="es-ES" sz="1700" b="1" dirty="0">
              <a:solidFill>
                <a:srgbClr val="1F497D"/>
              </a:solidFill>
              <a:latin typeface="Arial"/>
              <a:cs typeface="Arial"/>
            </a:endParaRPr>
          </a:p>
          <a:p>
            <a:pPr algn="ctr"/>
            <a:r>
              <a:rPr lang="es-ES" sz="17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Primera Sesión Extraordinaria 2019   </a:t>
            </a:r>
            <a:r>
              <a:rPr lang="es-ES" sz="1700" b="1" dirty="0" smtClean="0">
                <a:solidFill>
                  <a:schemeClr val="tx2"/>
                </a:solidFill>
                <a:latin typeface="Arial"/>
                <a:cs typeface="Arial"/>
              </a:rPr>
              <a:t>20</a:t>
            </a:r>
            <a:endParaRPr lang="es-ES" sz="1700" b="1" dirty="0">
              <a:solidFill>
                <a:schemeClr val="tx2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292651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-1" y="31207"/>
            <a:ext cx="1068977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s-MX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  <a:ea typeface="MS PGothic" charset="0"/>
                <a:cs typeface="MS PGothic" charset="0"/>
              </a:rPr>
              <a:t>Dimensión Calidad de vida laboral</a:t>
            </a:r>
            <a:endParaRPr lang="es-MX" b="1" dirty="0">
              <a:solidFill>
                <a:schemeClr val="bg1">
                  <a:lumMod val="50000"/>
                </a:schemeClr>
              </a:solidFill>
              <a:latin typeface="Arial" charset="0"/>
              <a:ea typeface="MS PGothic" charset="0"/>
              <a:cs typeface="MS PGothic" charset="0"/>
            </a:endParaRPr>
          </a:p>
        </p:txBody>
      </p:sp>
      <p:graphicFrame>
        <p:nvGraphicFramePr>
          <p:cNvPr id="3" name="Gráfico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4013615"/>
              </p:ext>
            </p:extLst>
          </p:nvPr>
        </p:nvGraphicFramePr>
        <p:xfrm>
          <a:off x="0" y="545690"/>
          <a:ext cx="6320972" cy="37325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51514315"/>
              </p:ext>
            </p:extLst>
          </p:nvPr>
        </p:nvGraphicFramePr>
        <p:xfrm>
          <a:off x="6033494" y="677538"/>
          <a:ext cx="6089680" cy="3745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2532963"/>
              </p:ext>
            </p:extLst>
          </p:nvPr>
        </p:nvGraphicFramePr>
        <p:xfrm>
          <a:off x="6294751" y="4748603"/>
          <a:ext cx="6088743" cy="39237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03051091"/>
              </p:ext>
            </p:extLst>
          </p:nvPr>
        </p:nvGraphicFramePr>
        <p:xfrm>
          <a:off x="116113" y="4615543"/>
          <a:ext cx="6204859" cy="41162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cxnSp>
        <p:nvCxnSpPr>
          <p:cNvPr id="8" name="Conector recto de flecha 7"/>
          <p:cNvCxnSpPr/>
          <p:nvPr/>
        </p:nvCxnSpPr>
        <p:spPr>
          <a:xfrm flipV="1">
            <a:off x="3215148" y="1563329"/>
            <a:ext cx="0" cy="215326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cto de flecha 9"/>
          <p:cNvCxnSpPr/>
          <p:nvPr/>
        </p:nvCxnSpPr>
        <p:spPr>
          <a:xfrm flipV="1">
            <a:off x="9261987" y="1961535"/>
            <a:ext cx="2286000" cy="187304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cto de flecha 11"/>
          <p:cNvCxnSpPr/>
          <p:nvPr/>
        </p:nvCxnSpPr>
        <p:spPr>
          <a:xfrm flipH="1" flipV="1">
            <a:off x="7374194" y="6209071"/>
            <a:ext cx="2064774" cy="194678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de flecha 13"/>
          <p:cNvCxnSpPr/>
          <p:nvPr/>
        </p:nvCxnSpPr>
        <p:spPr>
          <a:xfrm flipH="1" flipV="1">
            <a:off x="2079523" y="5855110"/>
            <a:ext cx="1238864" cy="230074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CuadroTexto 14"/>
          <p:cNvSpPr txBox="1"/>
          <p:nvPr/>
        </p:nvSpPr>
        <p:spPr>
          <a:xfrm>
            <a:off x="1124504" y="4108109"/>
            <a:ext cx="12057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45%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16" name="CuadroTexto 15"/>
          <p:cNvSpPr txBox="1"/>
          <p:nvPr/>
        </p:nvSpPr>
        <p:spPr>
          <a:xfrm>
            <a:off x="2603090" y="4108109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31%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17" name="CuadroTexto 16"/>
          <p:cNvSpPr txBox="1"/>
          <p:nvPr/>
        </p:nvSpPr>
        <p:spPr>
          <a:xfrm>
            <a:off x="4100051" y="4092323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24%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18" name="CuadroTexto 17"/>
          <p:cNvSpPr txBox="1"/>
          <p:nvPr/>
        </p:nvSpPr>
        <p:spPr>
          <a:xfrm>
            <a:off x="962272" y="8470136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47%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19" name="CuadroTexto 18"/>
          <p:cNvSpPr txBox="1"/>
          <p:nvPr/>
        </p:nvSpPr>
        <p:spPr>
          <a:xfrm>
            <a:off x="2698955" y="8470136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27%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20" name="CuadroTexto 19"/>
          <p:cNvSpPr txBox="1"/>
          <p:nvPr/>
        </p:nvSpPr>
        <p:spPr>
          <a:xfrm>
            <a:off x="4100051" y="8471356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26%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21" name="CuadroTexto 20"/>
          <p:cNvSpPr txBox="1"/>
          <p:nvPr/>
        </p:nvSpPr>
        <p:spPr>
          <a:xfrm>
            <a:off x="7097600" y="4236996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31%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22" name="CuadroTexto 21"/>
          <p:cNvSpPr txBox="1"/>
          <p:nvPr/>
        </p:nvSpPr>
        <p:spPr>
          <a:xfrm>
            <a:off x="8649929" y="4252964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16%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23" name="CuadroTexto 22"/>
          <p:cNvSpPr txBox="1"/>
          <p:nvPr/>
        </p:nvSpPr>
        <p:spPr>
          <a:xfrm>
            <a:off x="10202258" y="4227676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53%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24" name="CuadroTexto 23"/>
          <p:cNvSpPr txBox="1"/>
          <p:nvPr/>
        </p:nvSpPr>
        <p:spPr>
          <a:xfrm>
            <a:off x="7256205" y="8430076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75%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25" name="CuadroTexto 24"/>
          <p:cNvSpPr txBox="1"/>
          <p:nvPr/>
        </p:nvSpPr>
        <p:spPr>
          <a:xfrm>
            <a:off x="8826910" y="8410766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19%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26" name="CuadroTexto 25"/>
          <p:cNvSpPr txBox="1"/>
          <p:nvPr/>
        </p:nvSpPr>
        <p:spPr>
          <a:xfrm>
            <a:off x="10323871" y="8410766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>
                <a:solidFill>
                  <a:schemeClr val="tx2"/>
                </a:solidFill>
              </a:rPr>
              <a:t>6</a:t>
            </a:r>
            <a:r>
              <a:rPr lang="es-MX" sz="2800" dirty="0" smtClean="0">
                <a:solidFill>
                  <a:schemeClr val="tx2"/>
                </a:solidFill>
              </a:rPr>
              <a:t>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27" name="Marcador de número de diapositiva 3"/>
          <p:cNvSpPr txBox="1">
            <a:spLocks/>
          </p:cNvSpPr>
          <p:nvPr/>
        </p:nvSpPr>
        <p:spPr bwMode="auto">
          <a:xfrm>
            <a:off x="8451577" y="8744226"/>
            <a:ext cx="4202689" cy="4299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65003" rIns="0" bIns="65003" anchor="b"/>
          <a:lstStyle/>
          <a:p>
            <a:pPr algn="ctr"/>
            <a:endParaRPr lang="es-ES" sz="1700" b="1" dirty="0">
              <a:solidFill>
                <a:srgbClr val="1F497D"/>
              </a:solidFill>
              <a:latin typeface="Arial"/>
              <a:cs typeface="Arial"/>
            </a:endParaRPr>
          </a:p>
          <a:p>
            <a:pPr algn="ctr"/>
            <a:r>
              <a:rPr lang="es-ES" sz="17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Primera Sesión Extraordinaria 2019   </a:t>
            </a:r>
            <a:r>
              <a:rPr lang="es-ES" sz="1700" b="1" dirty="0" smtClean="0">
                <a:solidFill>
                  <a:schemeClr val="tx2"/>
                </a:solidFill>
                <a:latin typeface="Arial"/>
                <a:cs typeface="Arial"/>
              </a:rPr>
              <a:t>21</a:t>
            </a:r>
            <a:endParaRPr lang="es-ES" sz="1700" b="1" dirty="0">
              <a:solidFill>
                <a:schemeClr val="tx2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396156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-1" y="31207"/>
            <a:ext cx="1068977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s-MX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  <a:ea typeface="MS PGothic" charset="0"/>
                <a:cs typeface="MS PGothic" charset="0"/>
              </a:rPr>
              <a:t>Dimensión Calidad de vida laboral</a:t>
            </a:r>
            <a:endParaRPr lang="es-MX" b="1" dirty="0">
              <a:solidFill>
                <a:schemeClr val="bg1">
                  <a:lumMod val="50000"/>
                </a:schemeClr>
              </a:solidFill>
              <a:latin typeface="Arial" charset="0"/>
              <a:ea typeface="MS PGothic" charset="0"/>
              <a:cs typeface="MS PGothic" charset="0"/>
            </a:endParaRPr>
          </a:p>
        </p:txBody>
      </p:sp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09125097"/>
              </p:ext>
            </p:extLst>
          </p:nvPr>
        </p:nvGraphicFramePr>
        <p:xfrm>
          <a:off x="2090058" y="1502229"/>
          <a:ext cx="8186056" cy="63572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CuadroTexto 4"/>
          <p:cNvSpPr txBox="1"/>
          <p:nvPr/>
        </p:nvSpPr>
        <p:spPr>
          <a:xfrm>
            <a:off x="3395756" y="7859486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91%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5563768" y="7859486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8%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7495808" y="7859486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1%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8" name="Marcador de número de diapositiva 3"/>
          <p:cNvSpPr txBox="1">
            <a:spLocks/>
          </p:cNvSpPr>
          <p:nvPr/>
        </p:nvSpPr>
        <p:spPr bwMode="auto">
          <a:xfrm>
            <a:off x="8451577" y="8744226"/>
            <a:ext cx="4202689" cy="4299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65003" rIns="0" bIns="65003" anchor="b"/>
          <a:lstStyle/>
          <a:p>
            <a:pPr algn="ctr"/>
            <a:endParaRPr lang="es-ES" sz="1700" b="1" dirty="0">
              <a:solidFill>
                <a:srgbClr val="1F497D"/>
              </a:solidFill>
              <a:latin typeface="Arial"/>
              <a:cs typeface="Arial"/>
            </a:endParaRPr>
          </a:p>
          <a:p>
            <a:pPr algn="ctr"/>
            <a:r>
              <a:rPr lang="es-ES" sz="17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Primera Sesión Extraordinaria 2019   </a:t>
            </a:r>
            <a:r>
              <a:rPr lang="es-ES" sz="1700" b="1" dirty="0" smtClean="0">
                <a:solidFill>
                  <a:schemeClr val="tx2"/>
                </a:solidFill>
                <a:latin typeface="Arial"/>
                <a:cs typeface="Arial"/>
              </a:rPr>
              <a:t>22</a:t>
            </a:r>
            <a:endParaRPr lang="es-ES" sz="1700" b="1" dirty="0">
              <a:solidFill>
                <a:schemeClr val="tx2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661013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-1" y="31207"/>
            <a:ext cx="1068977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s-MX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  <a:ea typeface="MS PGothic" charset="0"/>
                <a:cs typeface="MS PGothic" charset="0"/>
              </a:rPr>
              <a:t>Dimensión Colaboración y trabajo en equipo</a:t>
            </a:r>
            <a:endParaRPr lang="es-MX" b="1" dirty="0">
              <a:solidFill>
                <a:schemeClr val="bg1">
                  <a:lumMod val="50000"/>
                </a:schemeClr>
              </a:solidFill>
              <a:latin typeface="Arial" charset="0"/>
              <a:ea typeface="MS PGothic" charset="0"/>
              <a:cs typeface="MS PGothic" charset="0"/>
            </a:endParaRPr>
          </a:p>
        </p:txBody>
      </p:sp>
      <p:graphicFrame>
        <p:nvGraphicFramePr>
          <p:cNvPr id="3" name="Gráfico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48388459"/>
              </p:ext>
            </p:extLst>
          </p:nvPr>
        </p:nvGraphicFramePr>
        <p:xfrm>
          <a:off x="-1" y="705093"/>
          <a:ext cx="6052457" cy="37194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42435058"/>
              </p:ext>
            </p:extLst>
          </p:nvPr>
        </p:nvGraphicFramePr>
        <p:xfrm>
          <a:off x="0" y="4876800"/>
          <a:ext cx="5834744" cy="39168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01575815"/>
              </p:ext>
            </p:extLst>
          </p:nvPr>
        </p:nvGraphicFramePr>
        <p:xfrm>
          <a:off x="6033962" y="589048"/>
          <a:ext cx="5609773" cy="38394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01336319"/>
              </p:ext>
            </p:extLst>
          </p:nvPr>
        </p:nvGraphicFramePr>
        <p:xfrm>
          <a:off x="6270171" y="4678343"/>
          <a:ext cx="5812972" cy="38283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cxnSp>
        <p:nvCxnSpPr>
          <p:cNvPr id="8" name="Conector recto de flecha 7"/>
          <p:cNvCxnSpPr/>
          <p:nvPr/>
        </p:nvCxnSpPr>
        <p:spPr>
          <a:xfrm flipH="1" flipV="1">
            <a:off x="1076632" y="1755058"/>
            <a:ext cx="2005781" cy="209427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cto de flecha 9"/>
          <p:cNvCxnSpPr/>
          <p:nvPr/>
        </p:nvCxnSpPr>
        <p:spPr>
          <a:xfrm flipH="1" flipV="1">
            <a:off x="7093974" y="2521974"/>
            <a:ext cx="1843549" cy="132735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cto de flecha 11"/>
          <p:cNvCxnSpPr/>
          <p:nvPr/>
        </p:nvCxnSpPr>
        <p:spPr>
          <a:xfrm flipV="1">
            <a:off x="2949677" y="6828503"/>
            <a:ext cx="2079523" cy="143059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de flecha 13"/>
          <p:cNvCxnSpPr/>
          <p:nvPr/>
        </p:nvCxnSpPr>
        <p:spPr>
          <a:xfrm flipH="1" flipV="1">
            <a:off x="7285703" y="6150077"/>
            <a:ext cx="1976284" cy="197628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CuadroTexto 14"/>
          <p:cNvSpPr txBox="1"/>
          <p:nvPr/>
        </p:nvSpPr>
        <p:spPr>
          <a:xfrm>
            <a:off x="1076632" y="4235209"/>
            <a:ext cx="12057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59%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16" name="CuadroTexto 15"/>
          <p:cNvSpPr txBox="1"/>
          <p:nvPr/>
        </p:nvSpPr>
        <p:spPr>
          <a:xfrm>
            <a:off x="2462335" y="4265761"/>
            <a:ext cx="12057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27%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17" name="CuadroTexto 16"/>
          <p:cNvSpPr txBox="1"/>
          <p:nvPr/>
        </p:nvSpPr>
        <p:spPr>
          <a:xfrm>
            <a:off x="3848039" y="4260509"/>
            <a:ext cx="12057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14%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18" name="CuadroTexto 17"/>
          <p:cNvSpPr txBox="1"/>
          <p:nvPr/>
        </p:nvSpPr>
        <p:spPr>
          <a:xfrm>
            <a:off x="6935368" y="4214873"/>
            <a:ext cx="12057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91%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19" name="CuadroTexto 18"/>
          <p:cNvSpPr txBox="1"/>
          <p:nvPr/>
        </p:nvSpPr>
        <p:spPr>
          <a:xfrm>
            <a:off x="8334652" y="4205584"/>
            <a:ext cx="12057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>
                <a:solidFill>
                  <a:schemeClr val="tx2"/>
                </a:solidFill>
              </a:rPr>
              <a:t>8</a:t>
            </a:r>
            <a:r>
              <a:rPr lang="es-MX" sz="2800" dirty="0" smtClean="0">
                <a:solidFill>
                  <a:schemeClr val="tx2"/>
                </a:solidFill>
              </a:rPr>
              <a:t>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20" name="CuadroTexto 19"/>
          <p:cNvSpPr txBox="1"/>
          <p:nvPr/>
        </p:nvSpPr>
        <p:spPr>
          <a:xfrm>
            <a:off x="9706775" y="4166935"/>
            <a:ext cx="12057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>
                <a:solidFill>
                  <a:schemeClr val="tx2"/>
                </a:solidFill>
              </a:rPr>
              <a:t>1</a:t>
            </a:r>
            <a:r>
              <a:rPr lang="es-MX" sz="2800" dirty="0" smtClean="0">
                <a:solidFill>
                  <a:schemeClr val="tx2"/>
                </a:solidFill>
              </a:rPr>
              <a:t>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21" name="CuadroTexto 20"/>
          <p:cNvSpPr txBox="1"/>
          <p:nvPr/>
        </p:nvSpPr>
        <p:spPr>
          <a:xfrm>
            <a:off x="1076631" y="8532005"/>
            <a:ext cx="12057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25%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22" name="CuadroTexto 21"/>
          <p:cNvSpPr txBox="1"/>
          <p:nvPr/>
        </p:nvSpPr>
        <p:spPr>
          <a:xfrm>
            <a:off x="2346806" y="8532005"/>
            <a:ext cx="12057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24%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23" name="CuadroTexto 22"/>
          <p:cNvSpPr txBox="1"/>
          <p:nvPr/>
        </p:nvSpPr>
        <p:spPr>
          <a:xfrm>
            <a:off x="3812337" y="8540374"/>
            <a:ext cx="12057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51%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24" name="CuadroTexto 23"/>
          <p:cNvSpPr txBox="1"/>
          <p:nvPr/>
        </p:nvSpPr>
        <p:spPr>
          <a:xfrm>
            <a:off x="7285703" y="8389338"/>
            <a:ext cx="12057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67%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25" name="CuadroTexto 24"/>
          <p:cNvSpPr txBox="1"/>
          <p:nvPr/>
        </p:nvSpPr>
        <p:spPr>
          <a:xfrm>
            <a:off x="8660022" y="8396535"/>
            <a:ext cx="12057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24%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26" name="CuadroTexto 25"/>
          <p:cNvSpPr txBox="1"/>
          <p:nvPr/>
        </p:nvSpPr>
        <p:spPr>
          <a:xfrm>
            <a:off x="10034341" y="8389338"/>
            <a:ext cx="12057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>
                <a:solidFill>
                  <a:schemeClr val="tx2"/>
                </a:solidFill>
              </a:rPr>
              <a:t>9</a:t>
            </a:r>
            <a:r>
              <a:rPr lang="es-MX" sz="2800" dirty="0" smtClean="0">
                <a:solidFill>
                  <a:schemeClr val="tx2"/>
                </a:solidFill>
              </a:rPr>
              <a:t>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27" name="Marcador de número de diapositiva 3"/>
          <p:cNvSpPr txBox="1">
            <a:spLocks/>
          </p:cNvSpPr>
          <p:nvPr/>
        </p:nvSpPr>
        <p:spPr bwMode="auto">
          <a:xfrm>
            <a:off x="8425197" y="8759959"/>
            <a:ext cx="4202689" cy="4299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65003" rIns="0" bIns="65003" anchor="b"/>
          <a:lstStyle/>
          <a:p>
            <a:pPr algn="ctr"/>
            <a:endParaRPr lang="es-ES" sz="1700" b="1" dirty="0">
              <a:solidFill>
                <a:srgbClr val="1F497D"/>
              </a:solidFill>
              <a:latin typeface="Arial"/>
              <a:cs typeface="Arial"/>
            </a:endParaRPr>
          </a:p>
          <a:p>
            <a:pPr algn="ctr"/>
            <a:r>
              <a:rPr lang="es-ES" sz="17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Primera Sesión Extraordinaria 2019   </a:t>
            </a:r>
            <a:r>
              <a:rPr lang="es-ES" sz="1700" b="1" dirty="0" smtClean="0">
                <a:solidFill>
                  <a:schemeClr val="tx2"/>
                </a:solidFill>
                <a:latin typeface="Arial"/>
                <a:cs typeface="Arial"/>
              </a:rPr>
              <a:t>23</a:t>
            </a:r>
            <a:endParaRPr lang="es-ES" sz="1700" b="1" dirty="0">
              <a:solidFill>
                <a:schemeClr val="tx2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689691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-1" y="31207"/>
            <a:ext cx="1068977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s-MX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  <a:ea typeface="MS PGothic" charset="0"/>
                <a:cs typeface="MS PGothic" charset="0"/>
              </a:rPr>
              <a:t>Dimensión Liderazgo</a:t>
            </a:r>
            <a:endParaRPr lang="es-MX" b="1" dirty="0">
              <a:solidFill>
                <a:schemeClr val="bg1">
                  <a:lumMod val="50000"/>
                </a:schemeClr>
              </a:solidFill>
              <a:latin typeface="Arial" charset="0"/>
              <a:ea typeface="MS PGothic" charset="0"/>
              <a:cs typeface="MS PGothic" charset="0"/>
            </a:endParaRPr>
          </a:p>
        </p:txBody>
      </p:sp>
      <p:graphicFrame>
        <p:nvGraphicFramePr>
          <p:cNvPr id="3" name="Gráfico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4961519"/>
              </p:ext>
            </p:extLst>
          </p:nvPr>
        </p:nvGraphicFramePr>
        <p:xfrm>
          <a:off x="-1" y="702370"/>
          <a:ext cx="5900057" cy="36779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51958366"/>
              </p:ext>
            </p:extLst>
          </p:nvPr>
        </p:nvGraphicFramePr>
        <p:xfrm>
          <a:off x="0" y="4692796"/>
          <a:ext cx="5900056" cy="39188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6118978"/>
              </p:ext>
            </p:extLst>
          </p:nvPr>
        </p:nvGraphicFramePr>
        <p:xfrm>
          <a:off x="6335486" y="2133599"/>
          <a:ext cx="6437086" cy="43978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cxnSp>
        <p:nvCxnSpPr>
          <p:cNvPr id="7" name="Conector recto de flecha 6"/>
          <p:cNvCxnSpPr/>
          <p:nvPr/>
        </p:nvCxnSpPr>
        <p:spPr>
          <a:xfrm flipH="1" flipV="1">
            <a:off x="7418439" y="3465871"/>
            <a:ext cx="2241755" cy="247772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cto de flecha 8"/>
          <p:cNvCxnSpPr/>
          <p:nvPr/>
        </p:nvCxnSpPr>
        <p:spPr>
          <a:xfrm flipH="1" flipV="1">
            <a:off x="1710813" y="1725561"/>
            <a:ext cx="1312606" cy="207952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cto de flecha 10"/>
          <p:cNvCxnSpPr/>
          <p:nvPr/>
        </p:nvCxnSpPr>
        <p:spPr>
          <a:xfrm flipH="1" flipV="1">
            <a:off x="1710813" y="5943600"/>
            <a:ext cx="1312606" cy="210901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uadroTexto 11"/>
          <p:cNvSpPr txBox="1"/>
          <p:nvPr/>
        </p:nvSpPr>
        <p:spPr>
          <a:xfrm>
            <a:off x="3823459" y="4181515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14%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13" name="CuadroTexto 12"/>
          <p:cNvSpPr txBox="1"/>
          <p:nvPr/>
        </p:nvSpPr>
        <p:spPr>
          <a:xfrm>
            <a:off x="2367116" y="4181515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24%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14" name="CuadroTexto 13"/>
          <p:cNvSpPr txBox="1"/>
          <p:nvPr/>
        </p:nvSpPr>
        <p:spPr>
          <a:xfrm>
            <a:off x="795124" y="4181515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62%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15" name="CuadroTexto 14"/>
          <p:cNvSpPr txBox="1"/>
          <p:nvPr/>
        </p:nvSpPr>
        <p:spPr>
          <a:xfrm>
            <a:off x="10639793" y="6473485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18%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16" name="CuadroTexto 15"/>
          <p:cNvSpPr txBox="1"/>
          <p:nvPr/>
        </p:nvSpPr>
        <p:spPr>
          <a:xfrm>
            <a:off x="9048136" y="6493149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29%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17" name="CuadroTexto 16"/>
          <p:cNvSpPr txBox="1"/>
          <p:nvPr/>
        </p:nvSpPr>
        <p:spPr>
          <a:xfrm>
            <a:off x="7456479" y="6531428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65%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18" name="CuadroTexto 17"/>
          <p:cNvSpPr txBox="1"/>
          <p:nvPr/>
        </p:nvSpPr>
        <p:spPr>
          <a:xfrm>
            <a:off x="3823459" y="8442752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15%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19" name="CuadroTexto 18"/>
          <p:cNvSpPr txBox="1"/>
          <p:nvPr/>
        </p:nvSpPr>
        <p:spPr>
          <a:xfrm>
            <a:off x="2324040" y="8444156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31%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20" name="CuadroTexto 19"/>
          <p:cNvSpPr txBox="1"/>
          <p:nvPr/>
        </p:nvSpPr>
        <p:spPr>
          <a:xfrm>
            <a:off x="818415" y="8425896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54%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21" name="Marcador de número de diapositiva 3"/>
          <p:cNvSpPr txBox="1">
            <a:spLocks/>
          </p:cNvSpPr>
          <p:nvPr/>
        </p:nvSpPr>
        <p:spPr bwMode="auto">
          <a:xfrm>
            <a:off x="8451577" y="8744226"/>
            <a:ext cx="4202689" cy="4299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65003" rIns="0" bIns="65003" anchor="b"/>
          <a:lstStyle/>
          <a:p>
            <a:pPr algn="ctr"/>
            <a:endParaRPr lang="es-ES" sz="1700" b="1" dirty="0">
              <a:solidFill>
                <a:srgbClr val="1F497D"/>
              </a:solidFill>
              <a:latin typeface="Arial"/>
              <a:cs typeface="Arial"/>
            </a:endParaRPr>
          </a:p>
          <a:p>
            <a:pPr algn="ctr"/>
            <a:r>
              <a:rPr lang="es-ES" sz="17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Primera Sesión Extraordinaria 2019   </a:t>
            </a:r>
            <a:r>
              <a:rPr lang="es-ES" sz="1700" b="1" dirty="0" smtClean="0">
                <a:solidFill>
                  <a:schemeClr val="tx2"/>
                </a:solidFill>
                <a:latin typeface="Arial"/>
                <a:cs typeface="Arial"/>
              </a:rPr>
              <a:t>24</a:t>
            </a:r>
            <a:endParaRPr lang="es-ES" sz="1700" b="1" dirty="0">
              <a:solidFill>
                <a:schemeClr val="tx2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625467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-1" y="31207"/>
            <a:ext cx="1068977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s-MX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  <a:ea typeface="MS PGothic" charset="0"/>
                <a:cs typeface="MS PGothic" charset="0"/>
              </a:rPr>
              <a:t>Dimensión Liderazgo</a:t>
            </a:r>
            <a:endParaRPr lang="es-MX" b="1" dirty="0">
              <a:solidFill>
                <a:schemeClr val="bg1">
                  <a:lumMod val="50000"/>
                </a:schemeClr>
              </a:solidFill>
              <a:latin typeface="Arial" charset="0"/>
              <a:ea typeface="MS PGothic" charset="0"/>
              <a:cs typeface="MS PGothic" charset="0"/>
            </a:endParaRPr>
          </a:p>
        </p:txBody>
      </p:sp>
      <p:graphicFrame>
        <p:nvGraphicFramePr>
          <p:cNvPr id="3" name="Gráfico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35883567"/>
              </p:ext>
            </p:extLst>
          </p:nvPr>
        </p:nvGraphicFramePr>
        <p:xfrm>
          <a:off x="283028" y="2460172"/>
          <a:ext cx="6393543" cy="42018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52463117"/>
              </p:ext>
            </p:extLst>
          </p:nvPr>
        </p:nvGraphicFramePr>
        <p:xfrm>
          <a:off x="6676571" y="2460172"/>
          <a:ext cx="5918552" cy="4180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CuadroTexto 4"/>
          <p:cNvSpPr txBox="1"/>
          <p:nvPr/>
        </p:nvSpPr>
        <p:spPr>
          <a:xfrm>
            <a:off x="10445485" y="6560211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11%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9049304" y="6581986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20%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7653123" y="6569348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69%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4590376" y="6665918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13%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2923809" y="6665918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20%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1355563" y="6665918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67%</a:t>
            </a:r>
            <a:endParaRPr lang="es-MX" sz="2800" dirty="0">
              <a:solidFill>
                <a:schemeClr val="tx2"/>
              </a:solidFill>
            </a:endParaRPr>
          </a:p>
        </p:txBody>
      </p:sp>
      <p:cxnSp>
        <p:nvCxnSpPr>
          <p:cNvPr id="12" name="Conector recto de flecha 11"/>
          <p:cNvCxnSpPr/>
          <p:nvPr/>
        </p:nvCxnSpPr>
        <p:spPr>
          <a:xfrm flipH="1" flipV="1">
            <a:off x="1355563" y="3790335"/>
            <a:ext cx="2180304" cy="228600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de flecha 13"/>
          <p:cNvCxnSpPr/>
          <p:nvPr/>
        </p:nvCxnSpPr>
        <p:spPr>
          <a:xfrm flipH="1" flipV="1">
            <a:off x="7653124" y="3893575"/>
            <a:ext cx="2125057" cy="218276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Marcador de número de diapositiva 3"/>
          <p:cNvSpPr txBox="1">
            <a:spLocks/>
          </p:cNvSpPr>
          <p:nvPr/>
        </p:nvSpPr>
        <p:spPr bwMode="auto">
          <a:xfrm>
            <a:off x="8451577" y="8744226"/>
            <a:ext cx="4202689" cy="4299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65003" rIns="0" bIns="65003" anchor="b"/>
          <a:lstStyle/>
          <a:p>
            <a:pPr algn="ctr"/>
            <a:endParaRPr lang="es-ES" sz="1700" b="1" dirty="0">
              <a:solidFill>
                <a:srgbClr val="1F497D"/>
              </a:solidFill>
              <a:latin typeface="Arial"/>
              <a:cs typeface="Arial"/>
            </a:endParaRPr>
          </a:p>
          <a:p>
            <a:pPr algn="ctr"/>
            <a:r>
              <a:rPr lang="es-ES" sz="17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Primera Sesión Extraordinaria 2019   </a:t>
            </a:r>
            <a:r>
              <a:rPr lang="es-ES" sz="1700" b="1" dirty="0" smtClean="0">
                <a:solidFill>
                  <a:schemeClr val="tx2"/>
                </a:solidFill>
                <a:latin typeface="Arial"/>
                <a:cs typeface="Arial"/>
              </a:rPr>
              <a:t>25</a:t>
            </a:r>
            <a:endParaRPr lang="es-ES" sz="1700" b="1" dirty="0">
              <a:solidFill>
                <a:schemeClr val="tx2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390125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-1" y="31207"/>
            <a:ext cx="1068977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s-MX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  <a:ea typeface="MS PGothic" charset="0"/>
                <a:cs typeface="MS PGothic" charset="0"/>
              </a:rPr>
              <a:t>Dimensión Identidad con la institución</a:t>
            </a:r>
            <a:endParaRPr lang="es-MX" b="1" dirty="0">
              <a:solidFill>
                <a:schemeClr val="bg1">
                  <a:lumMod val="50000"/>
                </a:schemeClr>
              </a:solidFill>
              <a:latin typeface="Arial" charset="0"/>
              <a:ea typeface="MS PGothic" charset="0"/>
              <a:cs typeface="MS PGothic" charset="0"/>
            </a:endParaRPr>
          </a:p>
        </p:txBody>
      </p:sp>
      <p:graphicFrame>
        <p:nvGraphicFramePr>
          <p:cNvPr id="3" name="Gráfico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93529826"/>
              </p:ext>
            </p:extLst>
          </p:nvPr>
        </p:nvGraphicFramePr>
        <p:xfrm>
          <a:off x="132734" y="528792"/>
          <a:ext cx="6091085" cy="38444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13827242"/>
              </p:ext>
            </p:extLst>
          </p:nvPr>
        </p:nvGraphicFramePr>
        <p:xfrm>
          <a:off x="6356555" y="2625213"/>
          <a:ext cx="5902867" cy="37538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Gráfico 6"/>
          <p:cNvGraphicFramePr>
            <a:graphicFrameLocks/>
          </p:cNvGraphicFramePr>
          <p:nvPr>
            <p:extLst/>
          </p:nvPr>
        </p:nvGraphicFramePr>
        <p:xfrm>
          <a:off x="-64146" y="4697359"/>
          <a:ext cx="6287965" cy="39406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cxnSp>
        <p:nvCxnSpPr>
          <p:cNvPr id="6" name="Conector recto de flecha 5"/>
          <p:cNvCxnSpPr/>
          <p:nvPr/>
        </p:nvCxnSpPr>
        <p:spPr>
          <a:xfrm flipH="1" flipV="1">
            <a:off x="1135626" y="1769806"/>
            <a:ext cx="2153265" cy="202052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cto de flecha 8"/>
          <p:cNvCxnSpPr/>
          <p:nvPr/>
        </p:nvCxnSpPr>
        <p:spPr>
          <a:xfrm flipH="1" flipV="1">
            <a:off x="988142" y="6002594"/>
            <a:ext cx="2168014" cy="206477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cto de flecha 10"/>
          <p:cNvCxnSpPr/>
          <p:nvPr/>
        </p:nvCxnSpPr>
        <p:spPr>
          <a:xfrm flipH="1" flipV="1">
            <a:off x="8819535" y="4011561"/>
            <a:ext cx="575188" cy="179930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uadroTexto 11"/>
          <p:cNvSpPr txBox="1"/>
          <p:nvPr/>
        </p:nvSpPr>
        <p:spPr>
          <a:xfrm>
            <a:off x="1039761" y="4174139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80%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13" name="CuadroTexto 12"/>
          <p:cNvSpPr txBox="1"/>
          <p:nvPr/>
        </p:nvSpPr>
        <p:spPr>
          <a:xfrm>
            <a:off x="4111112" y="4173786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5%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14" name="CuadroTexto 13"/>
          <p:cNvSpPr txBox="1"/>
          <p:nvPr/>
        </p:nvSpPr>
        <p:spPr>
          <a:xfrm>
            <a:off x="2676832" y="4192049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15%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15" name="CuadroTexto 14"/>
          <p:cNvSpPr txBox="1"/>
          <p:nvPr/>
        </p:nvSpPr>
        <p:spPr>
          <a:xfrm>
            <a:off x="988142" y="8456090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71%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16" name="CuadroTexto 15"/>
          <p:cNvSpPr txBox="1"/>
          <p:nvPr/>
        </p:nvSpPr>
        <p:spPr>
          <a:xfrm>
            <a:off x="2544097" y="8456090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18%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17" name="CuadroTexto 16"/>
          <p:cNvSpPr txBox="1"/>
          <p:nvPr/>
        </p:nvSpPr>
        <p:spPr>
          <a:xfrm>
            <a:off x="3968486" y="8489802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11%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18" name="CuadroTexto 17"/>
          <p:cNvSpPr txBox="1"/>
          <p:nvPr/>
        </p:nvSpPr>
        <p:spPr>
          <a:xfrm>
            <a:off x="10376775" y="6364631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26%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19" name="CuadroTexto 18"/>
          <p:cNvSpPr txBox="1"/>
          <p:nvPr/>
        </p:nvSpPr>
        <p:spPr>
          <a:xfrm>
            <a:off x="8830595" y="6404308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26%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20" name="CuadroTexto 19"/>
          <p:cNvSpPr txBox="1"/>
          <p:nvPr/>
        </p:nvSpPr>
        <p:spPr>
          <a:xfrm>
            <a:off x="7284415" y="6377272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48%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21" name="Marcador de número de diapositiva 3"/>
          <p:cNvSpPr txBox="1">
            <a:spLocks/>
          </p:cNvSpPr>
          <p:nvPr/>
        </p:nvSpPr>
        <p:spPr bwMode="auto">
          <a:xfrm>
            <a:off x="8451577" y="8744226"/>
            <a:ext cx="4202689" cy="4299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65003" rIns="0" bIns="65003" anchor="b"/>
          <a:lstStyle/>
          <a:p>
            <a:pPr algn="ctr"/>
            <a:endParaRPr lang="es-ES" sz="1700" b="1" dirty="0">
              <a:solidFill>
                <a:srgbClr val="1F497D"/>
              </a:solidFill>
              <a:latin typeface="Arial"/>
              <a:cs typeface="Arial"/>
            </a:endParaRPr>
          </a:p>
          <a:p>
            <a:pPr algn="ctr"/>
            <a:r>
              <a:rPr lang="es-ES" sz="17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Primera Sesión Extraordinaria 2019   </a:t>
            </a:r>
            <a:r>
              <a:rPr lang="es-ES" sz="1700" b="1" dirty="0" smtClean="0">
                <a:solidFill>
                  <a:schemeClr val="tx2"/>
                </a:solidFill>
                <a:latin typeface="Arial"/>
                <a:cs typeface="Arial"/>
              </a:rPr>
              <a:t>26</a:t>
            </a:r>
            <a:endParaRPr lang="es-ES" sz="1700" b="1" dirty="0">
              <a:solidFill>
                <a:schemeClr val="tx2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52648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783568" y="3090314"/>
            <a:ext cx="11208900" cy="3116749"/>
          </a:xfrm>
          <a:prstGeom prst="rect">
            <a:avLst/>
          </a:prstGeom>
          <a:noFill/>
        </p:spPr>
        <p:txBody>
          <a:bodyPr wrap="square" lIns="130046" tIns="65023" rIns="130046" bIns="65023" rtlCol="0">
            <a:spAutoFit/>
          </a:bodyPr>
          <a:lstStyle/>
          <a:p>
            <a:endParaRPr lang="es-MX" sz="2800" b="1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es-MX" sz="4600" b="1" dirty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es-MX" sz="6000" b="1" kern="1200" dirty="0" smtClean="0">
                <a:solidFill>
                  <a:srgbClr val="2AABE2"/>
                </a:solidFill>
                <a:latin typeface="Arial" charset="0"/>
                <a:ea typeface="+mj-ea"/>
                <a:cs typeface="Arial" charset="0"/>
              </a:rPr>
              <a:t>Diagnóstico de Clima Organizacional SESEQ 2018</a:t>
            </a:r>
            <a:endParaRPr lang="es-MX" sz="51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Subtítulo 3"/>
          <p:cNvSpPr txBox="1">
            <a:spLocks/>
          </p:cNvSpPr>
          <p:nvPr/>
        </p:nvSpPr>
        <p:spPr>
          <a:xfrm>
            <a:off x="1214234" y="7012228"/>
            <a:ext cx="10347568" cy="837635"/>
          </a:xfrm>
          <a:prstGeom prst="rect">
            <a:avLst/>
          </a:prstGeom>
        </p:spPr>
        <p:txBody>
          <a:bodyPr vert="horz" lIns="184913" tIns="92457" rIns="184913" bIns="92457" rtlCol="0">
            <a:normAutofit/>
          </a:bodyPr>
          <a:lstStyle>
            <a:lvl1pPr marL="241093" indent="-241093" algn="l" defTabSz="321457" rtl="0" eaLnBrk="1" latinLnBrk="0" hangingPunct="1">
              <a:spcBef>
                <a:spcPct val="20000"/>
              </a:spcBef>
              <a:buFont typeface="Arial"/>
              <a:buChar char="•"/>
              <a:defRPr sz="2200" b="0" i="0" kern="1200">
                <a:solidFill>
                  <a:schemeClr val="tx1"/>
                </a:solidFill>
                <a:latin typeface="Avenir Roman"/>
                <a:ea typeface="+mn-ea"/>
                <a:cs typeface="Avenir Roman"/>
              </a:defRPr>
            </a:lvl1pPr>
            <a:lvl2pPr marL="522368" indent="-200911" algn="l" defTabSz="321457" rtl="0" eaLnBrk="1" latinLnBrk="0" hangingPunct="1">
              <a:spcBef>
                <a:spcPct val="20000"/>
              </a:spcBef>
              <a:buFont typeface="Arial"/>
              <a:buChar char="–"/>
              <a:defRPr sz="2000" b="0" i="0" kern="1200">
                <a:solidFill>
                  <a:schemeClr val="tx1"/>
                </a:solidFill>
                <a:latin typeface="Avenir Roman"/>
                <a:ea typeface="+mn-ea"/>
                <a:cs typeface="Avenir Roman"/>
              </a:defRPr>
            </a:lvl2pPr>
            <a:lvl3pPr marL="803643" indent="-160729" algn="l" defTabSz="321457" rtl="0" eaLnBrk="1" latinLnBrk="0" hangingPunct="1">
              <a:spcBef>
                <a:spcPct val="20000"/>
              </a:spcBef>
              <a:buFont typeface="Arial"/>
              <a:buChar char="•"/>
              <a:defRPr sz="1700" b="0" i="0" kern="1200">
                <a:solidFill>
                  <a:schemeClr val="tx1"/>
                </a:solidFill>
                <a:latin typeface="Avenir Roman"/>
                <a:ea typeface="+mn-ea"/>
                <a:cs typeface="Avenir Roman"/>
              </a:defRPr>
            </a:lvl3pPr>
            <a:lvl4pPr marL="1125101" indent="-160729" algn="l" defTabSz="321457" rtl="0" eaLnBrk="1" latinLnBrk="0" hangingPunct="1">
              <a:spcBef>
                <a:spcPct val="20000"/>
              </a:spcBef>
              <a:buFont typeface="Arial"/>
              <a:buChar char="–"/>
              <a:defRPr sz="1400" b="0" i="0" kern="1200">
                <a:solidFill>
                  <a:schemeClr val="tx1"/>
                </a:solidFill>
                <a:latin typeface="Avenir Roman"/>
                <a:ea typeface="+mn-ea"/>
                <a:cs typeface="Avenir Roman"/>
              </a:defRPr>
            </a:lvl4pPr>
            <a:lvl5pPr marL="1446558" indent="-160729" algn="l" defTabSz="321457" rtl="0" eaLnBrk="1" latinLnBrk="0" hangingPunct="1">
              <a:spcBef>
                <a:spcPct val="20000"/>
              </a:spcBef>
              <a:buFont typeface="Arial"/>
              <a:buChar char="»"/>
              <a:defRPr sz="1400" b="0" i="0" kern="1200">
                <a:solidFill>
                  <a:schemeClr val="tx1"/>
                </a:solidFill>
                <a:latin typeface="Avenir Roman"/>
                <a:ea typeface="+mn-ea"/>
                <a:cs typeface="Avenir Roman"/>
              </a:defRPr>
            </a:lvl5pPr>
            <a:lvl6pPr marL="1768015" indent="-160729" algn="l" defTabSz="321457" rtl="0" eaLnBrk="1" latinLnBrk="0" hangingPunct="1">
              <a:spcBef>
                <a:spcPct val="20000"/>
              </a:spcBef>
              <a:buFont typeface="Arial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89473" indent="-160729" algn="l" defTabSz="321457" rtl="0" eaLnBrk="1" latinLnBrk="0" hangingPunct="1">
              <a:spcBef>
                <a:spcPct val="20000"/>
              </a:spcBef>
              <a:buFont typeface="Arial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10930" indent="-160729" algn="l" defTabSz="321457" rtl="0" eaLnBrk="1" latinLnBrk="0" hangingPunct="1">
              <a:spcBef>
                <a:spcPct val="20000"/>
              </a:spcBef>
              <a:buFont typeface="Arial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32387" indent="-160729" algn="l" defTabSz="321457" rtl="0" eaLnBrk="1" latinLnBrk="0" hangingPunct="1">
              <a:spcBef>
                <a:spcPct val="20000"/>
              </a:spcBef>
              <a:buFont typeface="Arial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es-MX" sz="3400" dirty="0">
              <a:solidFill>
                <a:schemeClr val="tx2">
                  <a:lumMod val="75000"/>
                </a:schemeClr>
              </a:solidFill>
              <a:latin typeface="Avenir LT Std 65 Medium"/>
              <a:cs typeface="ヒラギノ角ゴ Pro W3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-1" y="1429598"/>
            <a:ext cx="13004801" cy="14178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 wrap="square" lIns="184893" tIns="92447" rIns="184893" bIns="92447">
            <a:spAutoFit/>
          </a:bodyPr>
          <a:lstStyle/>
          <a:p>
            <a:pPr algn="ctr" rtl="0"/>
            <a:r>
              <a:rPr lang="es-MX" sz="4000" b="1" dirty="0" smtClean="0">
                <a:solidFill>
                  <a:schemeClr val="tx2">
                    <a:lumMod val="75000"/>
                  </a:schemeClr>
                </a:solidFill>
                <a:latin typeface="Avenir LT Std 65 Medium" pitchFamily="34" charset="0"/>
                <a:cs typeface="Arial" charset="0"/>
              </a:rPr>
              <a:t>SERVICIOS DE SALUD DEL ESTADO DE QUERÉTARO</a:t>
            </a:r>
            <a:endParaRPr lang="es-MX" sz="4000" b="1" dirty="0">
              <a:solidFill>
                <a:schemeClr val="tx2">
                  <a:lumMod val="75000"/>
                </a:schemeClr>
              </a:solidFill>
              <a:latin typeface="Avenir LT Std 65 Medium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7648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áfico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88580940"/>
              </p:ext>
            </p:extLst>
          </p:nvPr>
        </p:nvGraphicFramePr>
        <p:xfrm>
          <a:off x="-1" y="2329542"/>
          <a:ext cx="6487887" cy="4615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Gráfico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91201099"/>
              </p:ext>
            </p:extLst>
          </p:nvPr>
        </p:nvGraphicFramePr>
        <p:xfrm>
          <a:off x="6640286" y="2111829"/>
          <a:ext cx="5943600" cy="48332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Rectángulo 3"/>
          <p:cNvSpPr/>
          <p:nvPr/>
        </p:nvSpPr>
        <p:spPr>
          <a:xfrm>
            <a:off x="-1" y="31207"/>
            <a:ext cx="1068977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s-MX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  <a:ea typeface="MS PGothic" charset="0"/>
                <a:cs typeface="MS PGothic" charset="0"/>
              </a:rPr>
              <a:t>Dimensión Identidad con la institución</a:t>
            </a:r>
            <a:endParaRPr lang="es-MX" b="1" dirty="0">
              <a:solidFill>
                <a:schemeClr val="bg1">
                  <a:lumMod val="50000"/>
                </a:schemeClr>
              </a:solidFill>
              <a:latin typeface="Arial" charset="0"/>
              <a:ea typeface="MS PGothic" charset="0"/>
              <a:cs typeface="MS PGothic" charset="0"/>
            </a:endParaRPr>
          </a:p>
        </p:txBody>
      </p:sp>
      <p:cxnSp>
        <p:nvCxnSpPr>
          <p:cNvPr id="6" name="Conector recto de flecha 5"/>
          <p:cNvCxnSpPr/>
          <p:nvPr/>
        </p:nvCxnSpPr>
        <p:spPr>
          <a:xfrm flipH="1" flipV="1">
            <a:off x="918028" y="3318387"/>
            <a:ext cx="2474101" cy="303816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cto de flecha 7"/>
          <p:cNvCxnSpPr/>
          <p:nvPr/>
        </p:nvCxnSpPr>
        <p:spPr>
          <a:xfrm flipH="1" flipV="1">
            <a:off x="7680164" y="3569110"/>
            <a:ext cx="2083268" cy="278744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uadroTexto 8"/>
          <p:cNvSpPr txBox="1"/>
          <p:nvPr/>
        </p:nvSpPr>
        <p:spPr>
          <a:xfrm>
            <a:off x="918028" y="6927528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92%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2780071" y="6927528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>
                <a:solidFill>
                  <a:schemeClr val="tx2"/>
                </a:solidFill>
              </a:rPr>
              <a:t>6</a:t>
            </a:r>
            <a:r>
              <a:rPr lang="es-MX" sz="2800" dirty="0" smtClean="0">
                <a:solidFill>
                  <a:schemeClr val="tx2"/>
                </a:solidFill>
              </a:rPr>
              <a:t>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4339654" y="6927528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2%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12" name="CuadroTexto 11"/>
          <p:cNvSpPr txBox="1"/>
          <p:nvPr/>
        </p:nvSpPr>
        <p:spPr>
          <a:xfrm>
            <a:off x="7680164" y="6945086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95%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13" name="CuadroTexto 12"/>
          <p:cNvSpPr txBox="1"/>
          <p:nvPr/>
        </p:nvSpPr>
        <p:spPr>
          <a:xfrm>
            <a:off x="10615092" y="6923314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.2%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14" name="CuadroTexto 13"/>
          <p:cNvSpPr txBox="1"/>
          <p:nvPr/>
        </p:nvSpPr>
        <p:spPr>
          <a:xfrm>
            <a:off x="9151374" y="6923314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4.8%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15" name="Marcador de número de diapositiva 3"/>
          <p:cNvSpPr txBox="1">
            <a:spLocks/>
          </p:cNvSpPr>
          <p:nvPr/>
        </p:nvSpPr>
        <p:spPr bwMode="auto">
          <a:xfrm>
            <a:off x="8451577" y="8744226"/>
            <a:ext cx="4202689" cy="4299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65003" rIns="0" bIns="65003" anchor="b"/>
          <a:lstStyle/>
          <a:p>
            <a:pPr algn="ctr"/>
            <a:endParaRPr lang="es-ES" sz="1700" b="1" dirty="0">
              <a:solidFill>
                <a:srgbClr val="1F497D"/>
              </a:solidFill>
              <a:latin typeface="Arial"/>
              <a:cs typeface="Arial"/>
            </a:endParaRPr>
          </a:p>
          <a:p>
            <a:pPr algn="ctr"/>
            <a:r>
              <a:rPr lang="es-ES" sz="17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Primera Sesión Extraordinaria 2019   </a:t>
            </a:r>
            <a:r>
              <a:rPr lang="es-ES" sz="1700" b="1" dirty="0" smtClean="0">
                <a:solidFill>
                  <a:schemeClr val="tx2"/>
                </a:solidFill>
                <a:latin typeface="Arial"/>
                <a:cs typeface="Arial"/>
              </a:rPr>
              <a:t>27</a:t>
            </a:r>
            <a:endParaRPr lang="es-ES" sz="1700" b="1" dirty="0">
              <a:solidFill>
                <a:schemeClr val="tx2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192826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/>
          <p:cNvSpPr/>
          <p:nvPr/>
        </p:nvSpPr>
        <p:spPr>
          <a:xfrm>
            <a:off x="-1" y="31207"/>
            <a:ext cx="1166948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s-MX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  <a:ea typeface="MS PGothic" charset="0"/>
                <a:cs typeface="MS PGothic" charset="0"/>
              </a:rPr>
              <a:t>Dimensión Capacitación y desarrollo</a:t>
            </a:r>
            <a:endParaRPr lang="es-MX" b="1" dirty="0">
              <a:solidFill>
                <a:schemeClr val="bg1">
                  <a:lumMod val="50000"/>
                </a:schemeClr>
              </a:solidFill>
              <a:latin typeface="Arial" charset="0"/>
              <a:ea typeface="MS PGothic" charset="0"/>
              <a:cs typeface="MS PGothic" charset="0"/>
            </a:endParaRPr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40848007"/>
              </p:ext>
            </p:extLst>
          </p:nvPr>
        </p:nvGraphicFramePr>
        <p:xfrm>
          <a:off x="1280" y="837399"/>
          <a:ext cx="5706346" cy="36313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96735586"/>
              </p:ext>
            </p:extLst>
          </p:nvPr>
        </p:nvGraphicFramePr>
        <p:xfrm>
          <a:off x="5707626" y="837399"/>
          <a:ext cx="6091084" cy="36599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Gráfico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42359047"/>
              </p:ext>
            </p:extLst>
          </p:nvPr>
        </p:nvGraphicFramePr>
        <p:xfrm>
          <a:off x="128331" y="4876799"/>
          <a:ext cx="5962753" cy="39279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Gráfico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40302060"/>
              </p:ext>
            </p:extLst>
          </p:nvPr>
        </p:nvGraphicFramePr>
        <p:xfrm>
          <a:off x="6386052" y="4707380"/>
          <a:ext cx="6164826" cy="39056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cxnSp>
        <p:nvCxnSpPr>
          <p:cNvPr id="12" name="Conector recto de flecha 11"/>
          <p:cNvCxnSpPr/>
          <p:nvPr/>
        </p:nvCxnSpPr>
        <p:spPr>
          <a:xfrm flipH="1" flipV="1">
            <a:off x="2064774" y="1843548"/>
            <a:ext cx="899652" cy="190254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de flecha 13"/>
          <p:cNvCxnSpPr/>
          <p:nvPr/>
        </p:nvCxnSpPr>
        <p:spPr>
          <a:xfrm flipV="1">
            <a:off x="8672052" y="1843548"/>
            <a:ext cx="619432" cy="190254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cto de flecha 15"/>
          <p:cNvCxnSpPr/>
          <p:nvPr/>
        </p:nvCxnSpPr>
        <p:spPr>
          <a:xfrm flipH="1" flipV="1">
            <a:off x="1430594" y="6076335"/>
            <a:ext cx="1755058" cy="182880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cto de flecha 17"/>
          <p:cNvCxnSpPr/>
          <p:nvPr/>
        </p:nvCxnSpPr>
        <p:spPr>
          <a:xfrm flipH="1" flipV="1">
            <a:off x="8318090" y="5825613"/>
            <a:ext cx="1268362" cy="224175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CuadroTexto 18"/>
          <p:cNvSpPr txBox="1"/>
          <p:nvPr/>
        </p:nvSpPr>
        <p:spPr>
          <a:xfrm>
            <a:off x="9455005" y="4184160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46%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20" name="CuadroTexto 19"/>
          <p:cNvSpPr txBox="1"/>
          <p:nvPr/>
        </p:nvSpPr>
        <p:spPr>
          <a:xfrm>
            <a:off x="8067368" y="4262631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34%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21" name="CuadroTexto 20"/>
          <p:cNvSpPr txBox="1"/>
          <p:nvPr/>
        </p:nvSpPr>
        <p:spPr>
          <a:xfrm>
            <a:off x="6679731" y="4235760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20%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22" name="CuadroTexto 21"/>
          <p:cNvSpPr txBox="1"/>
          <p:nvPr/>
        </p:nvSpPr>
        <p:spPr>
          <a:xfrm>
            <a:off x="3790599" y="4235760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24%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23" name="CuadroTexto 22"/>
          <p:cNvSpPr txBox="1"/>
          <p:nvPr/>
        </p:nvSpPr>
        <p:spPr>
          <a:xfrm>
            <a:off x="2289103" y="4263333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25%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24" name="CuadroTexto 23"/>
          <p:cNvSpPr txBox="1"/>
          <p:nvPr/>
        </p:nvSpPr>
        <p:spPr>
          <a:xfrm>
            <a:off x="840658" y="4262631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51%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25" name="CuadroTexto 24"/>
          <p:cNvSpPr txBox="1"/>
          <p:nvPr/>
        </p:nvSpPr>
        <p:spPr>
          <a:xfrm>
            <a:off x="1084007" y="8351448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61%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26" name="CuadroTexto 25"/>
          <p:cNvSpPr txBox="1"/>
          <p:nvPr/>
        </p:nvSpPr>
        <p:spPr>
          <a:xfrm>
            <a:off x="2566483" y="8372348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21%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27" name="CuadroTexto 26"/>
          <p:cNvSpPr txBox="1"/>
          <p:nvPr/>
        </p:nvSpPr>
        <p:spPr>
          <a:xfrm>
            <a:off x="3936531" y="8351448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18%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28" name="CuadroTexto 27"/>
          <p:cNvSpPr txBox="1"/>
          <p:nvPr/>
        </p:nvSpPr>
        <p:spPr>
          <a:xfrm>
            <a:off x="10324134" y="8398333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13%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29" name="CuadroTexto 28"/>
          <p:cNvSpPr txBox="1"/>
          <p:nvPr/>
        </p:nvSpPr>
        <p:spPr>
          <a:xfrm>
            <a:off x="9042576" y="8402547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24%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30" name="CuadroTexto 29"/>
          <p:cNvSpPr txBox="1"/>
          <p:nvPr/>
        </p:nvSpPr>
        <p:spPr>
          <a:xfrm>
            <a:off x="7353886" y="8372348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63%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31" name="Marcador de número de diapositiva 3"/>
          <p:cNvSpPr txBox="1">
            <a:spLocks/>
          </p:cNvSpPr>
          <p:nvPr/>
        </p:nvSpPr>
        <p:spPr bwMode="auto">
          <a:xfrm>
            <a:off x="8451577" y="8744226"/>
            <a:ext cx="4202689" cy="4299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65003" rIns="0" bIns="65003" anchor="b"/>
          <a:lstStyle/>
          <a:p>
            <a:pPr algn="ctr"/>
            <a:endParaRPr lang="es-ES" sz="1700" b="1" dirty="0">
              <a:solidFill>
                <a:srgbClr val="1F497D"/>
              </a:solidFill>
              <a:latin typeface="Arial"/>
              <a:cs typeface="Arial"/>
            </a:endParaRPr>
          </a:p>
          <a:p>
            <a:pPr algn="ctr"/>
            <a:r>
              <a:rPr lang="es-ES" sz="17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Primera Sesión Extraordinaria 2019   </a:t>
            </a:r>
            <a:r>
              <a:rPr lang="es-ES" sz="1700" b="1" dirty="0" smtClean="0">
                <a:solidFill>
                  <a:schemeClr val="tx2"/>
                </a:solidFill>
                <a:latin typeface="Arial"/>
                <a:cs typeface="Arial"/>
              </a:rPr>
              <a:t>28</a:t>
            </a:r>
            <a:endParaRPr lang="es-ES" sz="1700" b="1" dirty="0">
              <a:solidFill>
                <a:schemeClr val="tx2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520640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-1" y="31207"/>
            <a:ext cx="1166948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s-MX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  <a:ea typeface="MS PGothic" charset="0"/>
                <a:cs typeface="MS PGothic" charset="0"/>
              </a:rPr>
              <a:t>Dimensión Calidad y orientación al usuario </a:t>
            </a:r>
            <a:endParaRPr lang="es-MX" b="1" dirty="0">
              <a:solidFill>
                <a:schemeClr val="bg1">
                  <a:lumMod val="50000"/>
                </a:schemeClr>
              </a:solidFill>
              <a:latin typeface="Arial" charset="0"/>
              <a:ea typeface="MS PGothic" charset="0"/>
              <a:cs typeface="MS PGothic" charset="0"/>
            </a:endParaRPr>
          </a:p>
        </p:txBody>
      </p:sp>
      <p:graphicFrame>
        <p:nvGraphicFramePr>
          <p:cNvPr id="3" name="Gráfico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5181658"/>
              </p:ext>
            </p:extLst>
          </p:nvPr>
        </p:nvGraphicFramePr>
        <p:xfrm>
          <a:off x="110613" y="656649"/>
          <a:ext cx="6327057" cy="38858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96247277"/>
              </p:ext>
            </p:extLst>
          </p:nvPr>
        </p:nvGraphicFramePr>
        <p:xfrm>
          <a:off x="-2" y="4876799"/>
          <a:ext cx="6327059" cy="37805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92934061"/>
              </p:ext>
            </p:extLst>
          </p:nvPr>
        </p:nvGraphicFramePr>
        <p:xfrm>
          <a:off x="6327057" y="2767780"/>
          <a:ext cx="6518787" cy="4075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CuadroTexto 5"/>
          <p:cNvSpPr txBox="1"/>
          <p:nvPr/>
        </p:nvSpPr>
        <p:spPr>
          <a:xfrm>
            <a:off x="10769950" y="6665918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16%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9196789" y="6758971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30%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7623628" y="6758971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54%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2746828" y="4353579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10%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4093847" y="4353579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>
                <a:solidFill>
                  <a:schemeClr val="tx2"/>
                </a:solidFill>
              </a:rPr>
              <a:t>3</a:t>
            </a:r>
            <a:r>
              <a:rPr lang="es-MX" sz="2800" dirty="0" smtClean="0">
                <a:solidFill>
                  <a:schemeClr val="tx2"/>
                </a:solidFill>
              </a:rPr>
              <a:t>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1070428" y="4373946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87%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12" name="CuadroTexto 11"/>
          <p:cNvSpPr txBox="1"/>
          <p:nvPr/>
        </p:nvSpPr>
        <p:spPr>
          <a:xfrm>
            <a:off x="1070428" y="8543710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90%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13" name="CuadroTexto 12"/>
          <p:cNvSpPr txBox="1"/>
          <p:nvPr/>
        </p:nvSpPr>
        <p:spPr>
          <a:xfrm>
            <a:off x="2746828" y="8553189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>
                <a:solidFill>
                  <a:schemeClr val="tx2"/>
                </a:solidFill>
              </a:rPr>
              <a:t>5</a:t>
            </a:r>
            <a:r>
              <a:rPr lang="es-MX" sz="2800" dirty="0" smtClean="0">
                <a:solidFill>
                  <a:schemeClr val="tx2"/>
                </a:solidFill>
              </a:rPr>
              <a:t>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14" name="CuadroTexto 13"/>
          <p:cNvSpPr txBox="1"/>
          <p:nvPr/>
        </p:nvSpPr>
        <p:spPr>
          <a:xfrm>
            <a:off x="4087643" y="8543710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0.64%</a:t>
            </a:r>
            <a:endParaRPr lang="es-MX" sz="2800" dirty="0">
              <a:solidFill>
                <a:schemeClr val="tx2"/>
              </a:solidFill>
            </a:endParaRPr>
          </a:p>
        </p:txBody>
      </p:sp>
      <p:cxnSp>
        <p:nvCxnSpPr>
          <p:cNvPr id="16" name="Conector recto de flecha 15"/>
          <p:cNvCxnSpPr/>
          <p:nvPr/>
        </p:nvCxnSpPr>
        <p:spPr>
          <a:xfrm flipH="1" flipV="1">
            <a:off x="1504335" y="2197510"/>
            <a:ext cx="1769807" cy="181405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cto de flecha 17"/>
          <p:cNvCxnSpPr/>
          <p:nvPr/>
        </p:nvCxnSpPr>
        <p:spPr>
          <a:xfrm flipH="1" flipV="1">
            <a:off x="7934632" y="4159045"/>
            <a:ext cx="1755058" cy="209427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cto de flecha 19"/>
          <p:cNvCxnSpPr/>
          <p:nvPr/>
        </p:nvCxnSpPr>
        <p:spPr>
          <a:xfrm flipH="1" flipV="1">
            <a:off x="1070428" y="6459794"/>
            <a:ext cx="2203714" cy="157807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Marcador de número de diapositiva 3"/>
          <p:cNvSpPr txBox="1">
            <a:spLocks/>
          </p:cNvSpPr>
          <p:nvPr/>
        </p:nvSpPr>
        <p:spPr bwMode="auto">
          <a:xfrm>
            <a:off x="8451577" y="8744226"/>
            <a:ext cx="4202689" cy="4299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65003" rIns="0" bIns="65003" anchor="b"/>
          <a:lstStyle/>
          <a:p>
            <a:pPr algn="ctr"/>
            <a:endParaRPr lang="es-ES" sz="1700" b="1" dirty="0">
              <a:solidFill>
                <a:srgbClr val="1F497D"/>
              </a:solidFill>
              <a:latin typeface="Arial"/>
              <a:cs typeface="Arial"/>
            </a:endParaRPr>
          </a:p>
          <a:p>
            <a:pPr algn="ctr"/>
            <a:r>
              <a:rPr lang="es-ES" sz="17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Primera Sesión Extraordinaria 2019   </a:t>
            </a:r>
            <a:r>
              <a:rPr lang="es-ES" sz="1700" b="1" dirty="0" smtClean="0">
                <a:solidFill>
                  <a:schemeClr val="tx2"/>
                </a:solidFill>
                <a:latin typeface="Arial"/>
                <a:cs typeface="Arial"/>
              </a:rPr>
              <a:t>29</a:t>
            </a:r>
            <a:endParaRPr lang="es-ES" sz="1700" b="1" dirty="0">
              <a:solidFill>
                <a:schemeClr val="tx2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338593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áfico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19031191"/>
              </p:ext>
            </p:extLst>
          </p:nvPr>
        </p:nvGraphicFramePr>
        <p:xfrm>
          <a:off x="0" y="526025"/>
          <a:ext cx="6105831" cy="39279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Gráfico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40009020"/>
              </p:ext>
            </p:extLst>
          </p:nvPr>
        </p:nvGraphicFramePr>
        <p:xfrm>
          <a:off x="6105832" y="603944"/>
          <a:ext cx="5632246" cy="37301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37568900"/>
              </p:ext>
            </p:extLst>
          </p:nvPr>
        </p:nvGraphicFramePr>
        <p:xfrm>
          <a:off x="0" y="4822723"/>
          <a:ext cx="6105831" cy="37165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43508366"/>
              </p:ext>
            </p:extLst>
          </p:nvPr>
        </p:nvGraphicFramePr>
        <p:xfrm>
          <a:off x="6105832" y="4508004"/>
          <a:ext cx="5958350" cy="39279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6" name="Rectángulo 5"/>
          <p:cNvSpPr/>
          <p:nvPr/>
        </p:nvSpPr>
        <p:spPr>
          <a:xfrm>
            <a:off x="-1" y="31207"/>
            <a:ext cx="1166948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s-MX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  <a:ea typeface="MS PGothic" charset="0"/>
                <a:cs typeface="MS PGothic" charset="0"/>
              </a:rPr>
              <a:t>Dimensión Balance trabajo familia</a:t>
            </a:r>
            <a:endParaRPr lang="es-MX" b="1" dirty="0">
              <a:solidFill>
                <a:schemeClr val="bg1">
                  <a:lumMod val="50000"/>
                </a:schemeClr>
              </a:solidFill>
              <a:latin typeface="Arial" charset="0"/>
              <a:ea typeface="MS PGothic" charset="0"/>
              <a:cs typeface="MS PGothic" charset="0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9971080" y="8277621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45%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8526788" y="8277621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22%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7077938" y="8277621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33%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1102382" y="8539317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84%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2643589" y="8574432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11%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12" name="CuadroTexto 11"/>
          <p:cNvSpPr txBox="1"/>
          <p:nvPr/>
        </p:nvSpPr>
        <p:spPr>
          <a:xfrm>
            <a:off x="3995524" y="8539317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>
                <a:solidFill>
                  <a:schemeClr val="tx2"/>
                </a:solidFill>
              </a:rPr>
              <a:t>5</a:t>
            </a:r>
            <a:r>
              <a:rPr lang="es-MX" sz="2800" dirty="0" smtClean="0">
                <a:solidFill>
                  <a:schemeClr val="tx2"/>
                </a:solidFill>
              </a:rPr>
              <a:t>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13" name="CuadroTexto 12"/>
          <p:cNvSpPr txBox="1"/>
          <p:nvPr/>
        </p:nvSpPr>
        <p:spPr>
          <a:xfrm>
            <a:off x="4210665" y="4364113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11%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14" name="CuadroTexto 13"/>
          <p:cNvSpPr txBox="1"/>
          <p:nvPr/>
        </p:nvSpPr>
        <p:spPr>
          <a:xfrm>
            <a:off x="2643589" y="4325138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19%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15" name="CuadroTexto 14"/>
          <p:cNvSpPr txBox="1"/>
          <p:nvPr/>
        </p:nvSpPr>
        <p:spPr>
          <a:xfrm>
            <a:off x="1076513" y="4364375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70%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16" name="CuadroTexto 15"/>
          <p:cNvSpPr txBox="1"/>
          <p:nvPr/>
        </p:nvSpPr>
        <p:spPr>
          <a:xfrm>
            <a:off x="9878723" y="4117176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55%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17" name="CuadroTexto 16"/>
          <p:cNvSpPr txBox="1"/>
          <p:nvPr/>
        </p:nvSpPr>
        <p:spPr>
          <a:xfrm>
            <a:off x="8461708" y="4137193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18%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18" name="CuadroTexto 17"/>
          <p:cNvSpPr txBox="1"/>
          <p:nvPr/>
        </p:nvSpPr>
        <p:spPr>
          <a:xfrm>
            <a:off x="7044694" y="4129250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27%</a:t>
            </a:r>
            <a:endParaRPr lang="es-MX" sz="2800" dirty="0">
              <a:solidFill>
                <a:schemeClr val="tx2"/>
              </a:solidFill>
            </a:endParaRPr>
          </a:p>
        </p:txBody>
      </p:sp>
      <p:cxnSp>
        <p:nvCxnSpPr>
          <p:cNvPr id="20" name="Conector recto de flecha 19"/>
          <p:cNvCxnSpPr/>
          <p:nvPr/>
        </p:nvCxnSpPr>
        <p:spPr>
          <a:xfrm flipH="1" flipV="1">
            <a:off x="1102382" y="6371303"/>
            <a:ext cx="2142263" cy="163707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cto de flecha 21"/>
          <p:cNvCxnSpPr/>
          <p:nvPr/>
        </p:nvCxnSpPr>
        <p:spPr>
          <a:xfrm flipH="1" flipV="1">
            <a:off x="1386348" y="2241755"/>
            <a:ext cx="1858297" cy="168131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cto de flecha 23"/>
          <p:cNvCxnSpPr/>
          <p:nvPr/>
        </p:nvCxnSpPr>
        <p:spPr>
          <a:xfrm flipV="1">
            <a:off x="8949574" y="1691962"/>
            <a:ext cx="2153265" cy="210901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ector recto de flecha 25"/>
          <p:cNvCxnSpPr/>
          <p:nvPr/>
        </p:nvCxnSpPr>
        <p:spPr>
          <a:xfrm flipV="1">
            <a:off x="9073766" y="5811060"/>
            <a:ext cx="2153265" cy="210902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Marcador de número de diapositiva 3"/>
          <p:cNvSpPr txBox="1">
            <a:spLocks/>
          </p:cNvSpPr>
          <p:nvPr/>
        </p:nvSpPr>
        <p:spPr bwMode="auto">
          <a:xfrm>
            <a:off x="8461708" y="8735981"/>
            <a:ext cx="4202689" cy="4299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65003" rIns="0" bIns="65003" anchor="b"/>
          <a:lstStyle/>
          <a:p>
            <a:pPr algn="ctr"/>
            <a:endParaRPr lang="es-ES" sz="1700" b="1" dirty="0">
              <a:solidFill>
                <a:srgbClr val="1F497D"/>
              </a:solidFill>
              <a:latin typeface="Arial"/>
              <a:cs typeface="Arial"/>
            </a:endParaRPr>
          </a:p>
          <a:p>
            <a:pPr algn="ctr"/>
            <a:r>
              <a:rPr lang="es-ES" sz="17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Primera Sesión Extraordinaria 2019   </a:t>
            </a:r>
            <a:r>
              <a:rPr lang="es-ES" sz="1700" b="1" dirty="0" smtClean="0">
                <a:solidFill>
                  <a:schemeClr val="tx2"/>
                </a:solidFill>
                <a:latin typeface="Arial"/>
                <a:cs typeface="Arial"/>
              </a:rPr>
              <a:t>30</a:t>
            </a:r>
            <a:endParaRPr lang="es-ES" sz="1700" b="1" dirty="0">
              <a:solidFill>
                <a:schemeClr val="tx2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2263828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-1" y="31207"/>
            <a:ext cx="1166948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s-MX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  <a:ea typeface="MS PGothic" charset="0"/>
                <a:cs typeface="MS PGothic" charset="0"/>
              </a:rPr>
              <a:t>Dimensión Austeridad y combate a la corrupción</a:t>
            </a:r>
            <a:endParaRPr lang="es-MX" b="1" dirty="0">
              <a:solidFill>
                <a:schemeClr val="bg1">
                  <a:lumMod val="50000"/>
                </a:schemeClr>
              </a:solidFill>
              <a:latin typeface="Arial" charset="0"/>
              <a:ea typeface="MS PGothic" charset="0"/>
              <a:cs typeface="MS PGothic" charset="0"/>
            </a:endParaRPr>
          </a:p>
        </p:txBody>
      </p:sp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43581855"/>
              </p:ext>
            </p:extLst>
          </p:nvPr>
        </p:nvGraphicFramePr>
        <p:xfrm>
          <a:off x="5551712" y="569565"/>
          <a:ext cx="6202749" cy="38100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4034313"/>
              </p:ext>
            </p:extLst>
          </p:nvPr>
        </p:nvGraphicFramePr>
        <p:xfrm>
          <a:off x="6230842" y="4551107"/>
          <a:ext cx="6045200" cy="40586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21930901"/>
              </p:ext>
            </p:extLst>
          </p:nvPr>
        </p:nvGraphicFramePr>
        <p:xfrm>
          <a:off x="-1" y="544286"/>
          <a:ext cx="5551713" cy="39244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27543783"/>
              </p:ext>
            </p:extLst>
          </p:nvPr>
        </p:nvGraphicFramePr>
        <p:xfrm>
          <a:off x="-114007" y="4734935"/>
          <a:ext cx="5907314" cy="40277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8" name="CuadroTexto 7"/>
          <p:cNvSpPr txBox="1"/>
          <p:nvPr/>
        </p:nvSpPr>
        <p:spPr>
          <a:xfrm>
            <a:off x="3720221" y="4345153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20%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2176557" y="4379566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10%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736132" y="4360254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70%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9611032" y="4149202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28%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12" name="CuadroTexto 11"/>
          <p:cNvSpPr txBox="1"/>
          <p:nvPr/>
        </p:nvSpPr>
        <p:spPr>
          <a:xfrm>
            <a:off x="8075912" y="4179758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23%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13" name="CuadroTexto 12"/>
          <p:cNvSpPr txBox="1"/>
          <p:nvPr/>
        </p:nvSpPr>
        <p:spPr>
          <a:xfrm>
            <a:off x="6540792" y="4179758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49%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14" name="CuadroTexto 13"/>
          <p:cNvSpPr txBox="1"/>
          <p:nvPr/>
        </p:nvSpPr>
        <p:spPr>
          <a:xfrm>
            <a:off x="10223090" y="8408177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>
                <a:solidFill>
                  <a:schemeClr val="tx2"/>
                </a:solidFill>
              </a:rPr>
              <a:t>6</a:t>
            </a:r>
            <a:r>
              <a:rPr lang="es-MX" sz="2800" dirty="0" smtClean="0">
                <a:solidFill>
                  <a:schemeClr val="tx2"/>
                </a:solidFill>
              </a:rPr>
              <a:t>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15" name="CuadroTexto 14"/>
          <p:cNvSpPr txBox="1"/>
          <p:nvPr/>
        </p:nvSpPr>
        <p:spPr>
          <a:xfrm>
            <a:off x="8756796" y="8425201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23%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16" name="CuadroTexto 15"/>
          <p:cNvSpPr txBox="1"/>
          <p:nvPr/>
        </p:nvSpPr>
        <p:spPr>
          <a:xfrm>
            <a:off x="7152850" y="8374634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71%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17" name="CuadroTexto 16"/>
          <p:cNvSpPr txBox="1"/>
          <p:nvPr/>
        </p:nvSpPr>
        <p:spPr>
          <a:xfrm>
            <a:off x="820351" y="8624831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53%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18" name="CuadroTexto 17"/>
          <p:cNvSpPr txBox="1"/>
          <p:nvPr/>
        </p:nvSpPr>
        <p:spPr>
          <a:xfrm>
            <a:off x="2308649" y="8638874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20%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19" name="CuadroTexto 18"/>
          <p:cNvSpPr txBox="1"/>
          <p:nvPr/>
        </p:nvSpPr>
        <p:spPr>
          <a:xfrm>
            <a:off x="3688267" y="8640279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27%</a:t>
            </a:r>
            <a:endParaRPr lang="es-MX" sz="2800" dirty="0">
              <a:solidFill>
                <a:schemeClr val="tx2"/>
              </a:solidFill>
            </a:endParaRPr>
          </a:p>
        </p:txBody>
      </p:sp>
      <p:cxnSp>
        <p:nvCxnSpPr>
          <p:cNvPr id="20" name="Conector recto de flecha 19"/>
          <p:cNvCxnSpPr/>
          <p:nvPr/>
        </p:nvCxnSpPr>
        <p:spPr>
          <a:xfrm flipH="1" flipV="1">
            <a:off x="1268655" y="2787445"/>
            <a:ext cx="1543664" cy="94389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cto de flecha 21"/>
          <p:cNvCxnSpPr/>
          <p:nvPr/>
        </p:nvCxnSpPr>
        <p:spPr>
          <a:xfrm flipH="1" flipV="1">
            <a:off x="6666272" y="1740311"/>
            <a:ext cx="2090524" cy="206916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cto de flecha 23"/>
          <p:cNvCxnSpPr/>
          <p:nvPr/>
        </p:nvCxnSpPr>
        <p:spPr>
          <a:xfrm flipH="1" flipV="1">
            <a:off x="1002890" y="6297561"/>
            <a:ext cx="1917817" cy="188779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ector recto de flecha 25"/>
          <p:cNvCxnSpPr/>
          <p:nvPr/>
        </p:nvCxnSpPr>
        <p:spPr>
          <a:xfrm flipH="1" flipV="1">
            <a:off x="7270956" y="6297561"/>
            <a:ext cx="2097898" cy="169606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Marcador de número de diapositiva 3"/>
          <p:cNvSpPr txBox="1">
            <a:spLocks/>
          </p:cNvSpPr>
          <p:nvPr/>
        </p:nvSpPr>
        <p:spPr bwMode="auto">
          <a:xfrm>
            <a:off x="8451577" y="8744226"/>
            <a:ext cx="4202689" cy="4299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65003" rIns="0" bIns="65003" anchor="b"/>
          <a:lstStyle/>
          <a:p>
            <a:pPr algn="ctr"/>
            <a:endParaRPr lang="es-ES" sz="1700" b="1" dirty="0">
              <a:solidFill>
                <a:srgbClr val="1F497D"/>
              </a:solidFill>
              <a:latin typeface="Arial"/>
              <a:cs typeface="Arial"/>
            </a:endParaRPr>
          </a:p>
          <a:p>
            <a:pPr algn="ctr"/>
            <a:r>
              <a:rPr lang="es-ES" sz="17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Primera Sesión Extraordinaria 2019  </a:t>
            </a:r>
            <a:r>
              <a:rPr lang="es-ES" sz="1700" b="1" dirty="0" smtClean="0">
                <a:solidFill>
                  <a:schemeClr val="tx2"/>
                </a:solidFill>
                <a:latin typeface="Arial"/>
                <a:cs typeface="Arial"/>
              </a:rPr>
              <a:t>31</a:t>
            </a:r>
            <a:endParaRPr lang="es-ES" sz="1700" b="1" dirty="0">
              <a:solidFill>
                <a:schemeClr val="tx2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168070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-1" y="31207"/>
            <a:ext cx="1166948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s-MX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  <a:ea typeface="MS PGothic" charset="0"/>
                <a:cs typeface="MS PGothic" charset="0"/>
              </a:rPr>
              <a:t>Dimensión Austeridad y combate a la corrupción</a:t>
            </a:r>
            <a:endParaRPr lang="es-MX" b="1" dirty="0">
              <a:solidFill>
                <a:schemeClr val="bg1">
                  <a:lumMod val="50000"/>
                </a:schemeClr>
              </a:solidFill>
              <a:latin typeface="Arial" charset="0"/>
              <a:ea typeface="MS PGothic" charset="0"/>
              <a:cs typeface="MS PGothic" charset="0"/>
            </a:endParaRPr>
          </a:p>
        </p:txBody>
      </p:sp>
      <p:graphicFrame>
        <p:nvGraphicFramePr>
          <p:cNvPr id="3" name="Gráfico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83016202"/>
              </p:ext>
            </p:extLst>
          </p:nvPr>
        </p:nvGraphicFramePr>
        <p:xfrm>
          <a:off x="2438400" y="2090057"/>
          <a:ext cx="7859486" cy="53339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5" name="Conector recto de flecha 4"/>
          <p:cNvCxnSpPr/>
          <p:nvPr/>
        </p:nvCxnSpPr>
        <p:spPr>
          <a:xfrm flipV="1">
            <a:off x="6430297" y="3451123"/>
            <a:ext cx="2905432" cy="339212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CuadroTexto 5"/>
          <p:cNvSpPr txBox="1"/>
          <p:nvPr/>
        </p:nvSpPr>
        <p:spPr>
          <a:xfrm>
            <a:off x="3691602" y="7457764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>
                <a:solidFill>
                  <a:schemeClr val="tx2"/>
                </a:solidFill>
              </a:rPr>
              <a:t>9</a:t>
            </a:r>
            <a:r>
              <a:rPr lang="es-MX" sz="2800" dirty="0" smtClean="0">
                <a:solidFill>
                  <a:schemeClr val="tx2"/>
                </a:solidFill>
              </a:rPr>
              <a:t>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5834742" y="7457764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26%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7672790" y="7403687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65%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9" name="Marcador de número de diapositiva 3"/>
          <p:cNvSpPr txBox="1">
            <a:spLocks/>
          </p:cNvSpPr>
          <p:nvPr/>
        </p:nvSpPr>
        <p:spPr bwMode="auto">
          <a:xfrm>
            <a:off x="8451577" y="8744226"/>
            <a:ext cx="4202689" cy="4299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65003" rIns="0" bIns="65003" anchor="b"/>
          <a:lstStyle/>
          <a:p>
            <a:pPr algn="ctr"/>
            <a:endParaRPr lang="es-ES" sz="1700" b="1" dirty="0">
              <a:solidFill>
                <a:srgbClr val="1F497D"/>
              </a:solidFill>
              <a:latin typeface="Arial"/>
              <a:cs typeface="Arial"/>
            </a:endParaRPr>
          </a:p>
          <a:p>
            <a:pPr algn="ctr"/>
            <a:r>
              <a:rPr lang="es-ES" sz="17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Primera Sesión Extraordinaria 2019   </a:t>
            </a:r>
            <a:r>
              <a:rPr lang="es-ES" sz="1700" b="1" dirty="0" smtClean="0">
                <a:solidFill>
                  <a:schemeClr val="tx2"/>
                </a:solidFill>
                <a:latin typeface="Arial"/>
                <a:cs typeface="Arial"/>
              </a:rPr>
              <a:t>32</a:t>
            </a:r>
            <a:endParaRPr lang="es-ES" sz="1700" b="1" dirty="0">
              <a:solidFill>
                <a:schemeClr val="tx2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871533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0" y="31207"/>
            <a:ext cx="1166948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s-MX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  <a:ea typeface="MS PGothic" charset="0"/>
                <a:cs typeface="MS PGothic" charset="0"/>
              </a:rPr>
              <a:t>Dimensión Enfoque a resultados y productividad</a:t>
            </a:r>
            <a:endParaRPr lang="es-MX" b="1" dirty="0">
              <a:solidFill>
                <a:schemeClr val="bg1">
                  <a:lumMod val="50000"/>
                </a:schemeClr>
              </a:solidFill>
              <a:latin typeface="Arial" charset="0"/>
              <a:ea typeface="MS PGothic" charset="0"/>
              <a:cs typeface="MS PGothic" charset="0"/>
            </a:endParaRPr>
          </a:p>
        </p:txBody>
      </p:sp>
      <p:graphicFrame>
        <p:nvGraphicFramePr>
          <p:cNvPr id="3" name="Gráfico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56106868"/>
              </p:ext>
            </p:extLst>
          </p:nvPr>
        </p:nvGraphicFramePr>
        <p:xfrm>
          <a:off x="0" y="677537"/>
          <a:ext cx="6502400" cy="37469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31360414"/>
              </p:ext>
            </p:extLst>
          </p:nvPr>
        </p:nvGraphicFramePr>
        <p:xfrm>
          <a:off x="6223820" y="4711585"/>
          <a:ext cx="6403374" cy="39476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14460315"/>
              </p:ext>
            </p:extLst>
          </p:nvPr>
        </p:nvGraphicFramePr>
        <p:xfrm>
          <a:off x="6223820" y="597121"/>
          <a:ext cx="6032090" cy="39239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11404298"/>
              </p:ext>
            </p:extLst>
          </p:nvPr>
        </p:nvGraphicFramePr>
        <p:xfrm>
          <a:off x="0" y="4782690"/>
          <a:ext cx="6095999" cy="39918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9" name="CuadroTexto 8"/>
          <p:cNvSpPr txBox="1"/>
          <p:nvPr/>
        </p:nvSpPr>
        <p:spPr>
          <a:xfrm>
            <a:off x="10199680" y="4440664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>
                <a:solidFill>
                  <a:schemeClr val="tx2"/>
                </a:solidFill>
              </a:rPr>
              <a:t>7</a:t>
            </a:r>
            <a:r>
              <a:rPr lang="es-MX" sz="2800" dirty="0" smtClean="0">
                <a:solidFill>
                  <a:schemeClr val="tx2"/>
                </a:solidFill>
              </a:rPr>
              <a:t>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8803500" y="4344100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20%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7289332" y="4440664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73%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12" name="CuadroTexto 11"/>
          <p:cNvSpPr txBox="1"/>
          <p:nvPr/>
        </p:nvSpPr>
        <p:spPr>
          <a:xfrm>
            <a:off x="10430623" y="8397627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25%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13" name="CuadroTexto 12"/>
          <p:cNvSpPr txBox="1"/>
          <p:nvPr/>
        </p:nvSpPr>
        <p:spPr>
          <a:xfrm>
            <a:off x="8931320" y="8397627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25%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14" name="CuadroTexto 13"/>
          <p:cNvSpPr txBox="1"/>
          <p:nvPr/>
        </p:nvSpPr>
        <p:spPr>
          <a:xfrm>
            <a:off x="7289332" y="8390789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50%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15" name="CuadroTexto 14"/>
          <p:cNvSpPr txBox="1"/>
          <p:nvPr/>
        </p:nvSpPr>
        <p:spPr>
          <a:xfrm>
            <a:off x="968474" y="8655024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67%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16" name="CuadroTexto 15"/>
          <p:cNvSpPr txBox="1"/>
          <p:nvPr/>
        </p:nvSpPr>
        <p:spPr>
          <a:xfrm>
            <a:off x="2456891" y="8627636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17%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17" name="CuadroTexto 16"/>
          <p:cNvSpPr txBox="1"/>
          <p:nvPr/>
        </p:nvSpPr>
        <p:spPr>
          <a:xfrm>
            <a:off x="3911950" y="8624124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16%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18" name="CuadroTexto 17"/>
          <p:cNvSpPr txBox="1"/>
          <p:nvPr/>
        </p:nvSpPr>
        <p:spPr>
          <a:xfrm>
            <a:off x="771770" y="4404671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88%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19" name="CuadroTexto 18"/>
          <p:cNvSpPr txBox="1"/>
          <p:nvPr/>
        </p:nvSpPr>
        <p:spPr>
          <a:xfrm>
            <a:off x="2654650" y="4379566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8%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20" name="CuadroTexto 19"/>
          <p:cNvSpPr txBox="1"/>
          <p:nvPr/>
        </p:nvSpPr>
        <p:spPr>
          <a:xfrm>
            <a:off x="4204460" y="4347960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>
                <a:solidFill>
                  <a:schemeClr val="tx2"/>
                </a:solidFill>
              </a:rPr>
              <a:t>4</a:t>
            </a:r>
            <a:r>
              <a:rPr lang="es-MX" sz="2800" dirty="0" smtClean="0">
                <a:solidFill>
                  <a:schemeClr val="tx2"/>
                </a:solidFill>
              </a:rPr>
              <a:t>%</a:t>
            </a:r>
            <a:endParaRPr lang="es-MX" sz="2800" dirty="0">
              <a:solidFill>
                <a:schemeClr val="tx2"/>
              </a:solidFill>
            </a:endParaRPr>
          </a:p>
        </p:txBody>
      </p:sp>
      <p:cxnSp>
        <p:nvCxnSpPr>
          <p:cNvPr id="6" name="Conector recto de flecha 5"/>
          <p:cNvCxnSpPr/>
          <p:nvPr/>
        </p:nvCxnSpPr>
        <p:spPr>
          <a:xfrm flipH="1" flipV="1">
            <a:off x="968474" y="1784555"/>
            <a:ext cx="2394159" cy="209427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cto de flecha 21"/>
          <p:cNvCxnSpPr/>
          <p:nvPr/>
        </p:nvCxnSpPr>
        <p:spPr>
          <a:xfrm flipH="1" flipV="1">
            <a:off x="7669162" y="2013855"/>
            <a:ext cx="1769807" cy="200578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cto de flecha 23"/>
          <p:cNvCxnSpPr/>
          <p:nvPr/>
        </p:nvCxnSpPr>
        <p:spPr>
          <a:xfrm flipH="1" flipV="1">
            <a:off x="8627807" y="5907429"/>
            <a:ext cx="914400" cy="230075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ector recto de flecha 25"/>
          <p:cNvCxnSpPr/>
          <p:nvPr/>
        </p:nvCxnSpPr>
        <p:spPr>
          <a:xfrm flipH="1" flipV="1">
            <a:off x="1533832" y="6091084"/>
            <a:ext cx="1666568" cy="219751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Marcador de número de diapositiva 3"/>
          <p:cNvSpPr txBox="1">
            <a:spLocks/>
          </p:cNvSpPr>
          <p:nvPr/>
        </p:nvSpPr>
        <p:spPr bwMode="auto">
          <a:xfrm>
            <a:off x="8451577" y="8744226"/>
            <a:ext cx="4202689" cy="4299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65003" rIns="0" bIns="65003" anchor="b"/>
          <a:lstStyle/>
          <a:p>
            <a:pPr algn="ctr"/>
            <a:endParaRPr lang="es-ES" sz="1700" b="1" dirty="0">
              <a:solidFill>
                <a:srgbClr val="1F497D"/>
              </a:solidFill>
              <a:latin typeface="Arial"/>
              <a:cs typeface="Arial"/>
            </a:endParaRPr>
          </a:p>
          <a:p>
            <a:pPr algn="ctr"/>
            <a:r>
              <a:rPr lang="es-ES" sz="17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Primera Sesión Extraordinaria 2019   </a:t>
            </a:r>
            <a:r>
              <a:rPr lang="es-ES" sz="1700" b="1" dirty="0" smtClean="0">
                <a:solidFill>
                  <a:schemeClr val="tx2"/>
                </a:solidFill>
                <a:latin typeface="Arial"/>
                <a:cs typeface="Arial"/>
              </a:rPr>
              <a:t>33</a:t>
            </a:r>
            <a:endParaRPr lang="es-ES" sz="1700" b="1" dirty="0">
              <a:solidFill>
                <a:schemeClr val="tx2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6520194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áfico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07540063"/>
              </p:ext>
            </p:extLst>
          </p:nvPr>
        </p:nvGraphicFramePr>
        <p:xfrm>
          <a:off x="2656115" y="1807027"/>
          <a:ext cx="7685314" cy="57041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ctángulo 2"/>
          <p:cNvSpPr/>
          <p:nvPr/>
        </p:nvSpPr>
        <p:spPr>
          <a:xfrm>
            <a:off x="0" y="31207"/>
            <a:ext cx="1166948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s-MX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  <a:ea typeface="MS PGothic" charset="0"/>
                <a:cs typeface="MS PGothic" charset="0"/>
              </a:rPr>
              <a:t>Dimensión Enfoque a resultados y productividad</a:t>
            </a:r>
            <a:endParaRPr lang="es-MX" b="1" dirty="0">
              <a:solidFill>
                <a:schemeClr val="bg1">
                  <a:lumMod val="50000"/>
                </a:schemeClr>
              </a:solidFill>
              <a:latin typeface="Arial" charset="0"/>
              <a:ea typeface="MS PGothic" charset="0"/>
              <a:cs typeface="MS PGothic" charset="0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7939487" y="7508156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.1%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5982867" y="7511142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4.9%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4026247" y="7508156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95%</a:t>
            </a:r>
            <a:endParaRPr lang="es-MX" sz="2800" dirty="0">
              <a:solidFill>
                <a:schemeClr val="tx2"/>
              </a:solidFill>
            </a:endParaRPr>
          </a:p>
        </p:txBody>
      </p:sp>
      <p:cxnSp>
        <p:nvCxnSpPr>
          <p:cNvPr id="8" name="Conector recto de flecha 7"/>
          <p:cNvCxnSpPr/>
          <p:nvPr/>
        </p:nvCxnSpPr>
        <p:spPr>
          <a:xfrm flipH="1" flipV="1">
            <a:off x="4026247" y="3318387"/>
            <a:ext cx="2595779" cy="355436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Marcador de número de diapositiva 3"/>
          <p:cNvSpPr txBox="1">
            <a:spLocks/>
          </p:cNvSpPr>
          <p:nvPr/>
        </p:nvSpPr>
        <p:spPr bwMode="auto">
          <a:xfrm>
            <a:off x="8451577" y="8744226"/>
            <a:ext cx="4202689" cy="4299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65003" rIns="0" bIns="65003" anchor="b"/>
          <a:lstStyle/>
          <a:p>
            <a:pPr algn="ctr"/>
            <a:endParaRPr lang="es-ES" sz="1700" b="1" dirty="0">
              <a:solidFill>
                <a:srgbClr val="1F497D"/>
              </a:solidFill>
              <a:latin typeface="Arial"/>
              <a:cs typeface="Arial"/>
            </a:endParaRPr>
          </a:p>
          <a:p>
            <a:pPr algn="ctr"/>
            <a:r>
              <a:rPr lang="es-ES" sz="17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Primera Sesión Extraordinaria 2019   </a:t>
            </a:r>
            <a:r>
              <a:rPr lang="es-ES" sz="1700" b="1" dirty="0" smtClean="0">
                <a:solidFill>
                  <a:schemeClr val="tx2"/>
                </a:solidFill>
                <a:latin typeface="Arial"/>
                <a:cs typeface="Arial"/>
              </a:rPr>
              <a:t>34</a:t>
            </a:r>
            <a:endParaRPr lang="es-ES" sz="1700" b="1" dirty="0">
              <a:solidFill>
                <a:schemeClr val="tx2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9089219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áfico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55586960"/>
              </p:ext>
            </p:extLst>
          </p:nvPr>
        </p:nvGraphicFramePr>
        <p:xfrm>
          <a:off x="0" y="522515"/>
          <a:ext cx="5863771" cy="38753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37874083"/>
              </p:ext>
            </p:extLst>
          </p:nvPr>
        </p:nvGraphicFramePr>
        <p:xfrm>
          <a:off x="188684" y="4822723"/>
          <a:ext cx="6212115" cy="39076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CuadroTexto 4"/>
          <p:cNvSpPr txBox="1"/>
          <p:nvPr/>
        </p:nvSpPr>
        <p:spPr>
          <a:xfrm>
            <a:off x="9883814" y="4578052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24%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8428703" y="4561113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27%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6845584" y="4578052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49%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-1" y="-77650"/>
            <a:ext cx="1114978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s-MX" b="1" dirty="0">
                <a:solidFill>
                  <a:schemeClr val="bg1">
                    <a:lumMod val="50000"/>
                  </a:schemeClr>
                </a:solidFill>
                <a:latin typeface="Arial" charset="0"/>
                <a:ea typeface="MS PGothic" charset="0"/>
                <a:cs typeface="MS PGothic" charset="0"/>
              </a:rPr>
              <a:t>Dimensión </a:t>
            </a:r>
            <a:r>
              <a:rPr lang="es-MX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  <a:ea typeface="MS PGothic" charset="0"/>
                <a:cs typeface="MS PGothic" charset="0"/>
              </a:rPr>
              <a:t>Normatividad y procesos</a:t>
            </a:r>
            <a:endParaRPr lang="es-MX" b="1" dirty="0">
              <a:solidFill>
                <a:schemeClr val="bg1">
                  <a:lumMod val="50000"/>
                </a:schemeClr>
              </a:solidFill>
              <a:latin typeface="Arial" charset="0"/>
              <a:ea typeface="MS PGothic" charset="0"/>
              <a:cs typeface="MS PGothic" charset="0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4006519" y="8616219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20%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2693976" y="8600768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27%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1194556" y="8594095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53%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12" name="CuadroTexto 11"/>
          <p:cNvSpPr txBox="1"/>
          <p:nvPr/>
        </p:nvSpPr>
        <p:spPr>
          <a:xfrm>
            <a:off x="3918092" y="4299503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24%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13" name="CuadroTexto 12"/>
          <p:cNvSpPr txBox="1"/>
          <p:nvPr/>
        </p:nvSpPr>
        <p:spPr>
          <a:xfrm>
            <a:off x="2418672" y="4316442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27%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14" name="CuadroTexto 13"/>
          <p:cNvSpPr txBox="1"/>
          <p:nvPr/>
        </p:nvSpPr>
        <p:spPr>
          <a:xfrm>
            <a:off x="973331" y="4299503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49%</a:t>
            </a:r>
            <a:endParaRPr lang="es-MX" sz="2800" dirty="0">
              <a:solidFill>
                <a:schemeClr val="tx2"/>
              </a:solidFill>
            </a:endParaRPr>
          </a:p>
        </p:txBody>
      </p:sp>
      <p:cxnSp>
        <p:nvCxnSpPr>
          <p:cNvPr id="16" name="Conector recto de flecha 15"/>
          <p:cNvCxnSpPr/>
          <p:nvPr/>
        </p:nvCxnSpPr>
        <p:spPr>
          <a:xfrm flipH="1" flipV="1">
            <a:off x="2197447" y="1696065"/>
            <a:ext cx="811224" cy="216801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cto de flecha 19"/>
          <p:cNvCxnSpPr/>
          <p:nvPr/>
        </p:nvCxnSpPr>
        <p:spPr>
          <a:xfrm flipH="1" flipV="1">
            <a:off x="2603059" y="6013128"/>
            <a:ext cx="789070" cy="218697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21" name="Gráfico 2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03826680"/>
              </p:ext>
            </p:extLst>
          </p:nvPr>
        </p:nvGraphicFramePr>
        <p:xfrm>
          <a:off x="5960650" y="568681"/>
          <a:ext cx="6032215" cy="41515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2" name="Gráfico 2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05901365"/>
              </p:ext>
            </p:extLst>
          </p:nvPr>
        </p:nvGraphicFramePr>
        <p:xfrm>
          <a:off x="6400799" y="4880050"/>
          <a:ext cx="6135330" cy="36460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5" name="CuadroTexto 24"/>
          <p:cNvSpPr txBox="1"/>
          <p:nvPr/>
        </p:nvSpPr>
        <p:spPr>
          <a:xfrm>
            <a:off x="7418439" y="8354609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50%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26" name="CuadroTexto 25"/>
          <p:cNvSpPr txBox="1"/>
          <p:nvPr/>
        </p:nvSpPr>
        <p:spPr>
          <a:xfrm>
            <a:off x="8984225" y="8357067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30%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27" name="CuadroTexto 26"/>
          <p:cNvSpPr txBox="1"/>
          <p:nvPr/>
        </p:nvSpPr>
        <p:spPr>
          <a:xfrm>
            <a:off x="10446773" y="8354609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20%</a:t>
            </a:r>
            <a:endParaRPr lang="es-MX" sz="2800" dirty="0">
              <a:solidFill>
                <a:schemeClr val="tx2"/>
              </a:solidFill>
            </a:endParaRPr>
          </a:p>
        </p:txBody>
      </p:sp>
      <p:cxnSp>
        <p:nvCxnSpPr>
          <p:cNvPr id="29" name="Conector recto de flecha 28"/>
          <p:cNvCxnSpPr/>
          <p:nvPr/>
        </p:nvCxnSpPr>
        <p:spPr>
          <a:xfrm flipH="1" flipV="1">
            <a:off x="8642555" y="6371303"/>
            <a:ext cx="953728" cy="159282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Marcador de número de diapositiva 3"/>
          <p:cNvSpPr txBox="1">
            <a:spLocks/>
          </p:cNvSpPr>
          <p:nvPr/>
        </p:nvSpPr>
        <p:spPr bwMode="auto">
          <a:xfrm>
            <a:off x="8451577" y="8744226"/>
            <a:ext cx="4202689" cy="4299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65003" rIns="0" bIns="65003" anchor="b"/>
          <a:lstStyle/>
          <a:p>
            <a:pPr algn="ctr"/>
            <a:endParaRPr lang="es-ES" sz="1700" b="1" dirty="0">
              <a:solidFill>
                <a:srgbClr val="1F497D"/>
              </a:solidFill>
              <a:latin typeface="Arial"/>
              <a:cs typeface="Arial"/>
            </a:endParaRPr>
          </a:p>
          <a:p>
            <a:pPr algn="ctr"/>
            <a:r>
              <a:rPr lang="es-ES" sz="17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Primera Sesión Extraordinaria 2019   </a:t>
            </a:r>
            <a:r>
              <a:rPr lang="es-ES" sz="1700" b="1" dirty="0" smtClean="0">
                <a:solidFill>
                  <a:schemeClr val="tx2"/>
                </a:solidFill>
                <a:latin typeface="Arial"/>
                <a:cs typeface="Arial"/>
              </a:rPr>
              <a:t>35</a:t>
            </a:r>
            <a:endParaRPr lang="es-ES" sz="1700" b="1" dirty="0">
              <a:solidFill>
                <a:schemeClr val="tx2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8768651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0" y="31207"/>
            <a:ext cx="1166948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s-MX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  <a:ea typeface="MS PGothic" charset="0"/>
                <a:cs typeface="MS PGothic" charset="0"/>
              </a:rPr>
              <a:t>Dimensión Servicio profesional de carrera</a:t>
            </a:r>
            <a:endParaRPr lang="es-MX" b="1" dirty="0">
              <a:solidFill>
                <a:schemeClr val="bg1">
                  <a:lumMod val="50000"/>
                </a:schemeClr>
              </a:solidFill>
              <a:latin typeface="Arial" charset="0"/>
              <a:ea typeface="MS PGothic" charset="0"/>
              <a:cs typeface="MS PGothic" charset="0"/>
            </a:endParaRPr>
          </a:p>
        </p:txBody>
      </p:sp>
      <p:graphicFrame>
        <p:nvGraphicFramePr>
          <p:cNvPr id="3" name="Gráfico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29206836"/>
              </p:ext>
            </p:extLst>
          </p:nvPr>
        </p:nvGraphicFramePr>
        <p:xfrm>
          <a:off x="21771" y="677538"/>
          <a:ext cx="5769429" cy="3864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83946583"/>
              </p:ext>
            </p:extLst>
          </p:nvPr>
        </p:nvGraphicFramePr>
        <p:xfrm>
          <a:off x="21771" y="4724917"/>
          <a:ext cx="5617029" cy="40494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58824045"/>
              </p:ext>
            </p:extLst>
          </p:nvPr>
        </p:nvGraphicFramePr>
        <p:xfrm>
          <a:off x="5791199" y="658389"/>
          <a:ext cx="5878287" cy="3884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74488768"/>
              </p:ext>
            </p:extLst>
          </p:nvPr>
        </p:nvGraphicFramePr>
        <p:xfrm>
          <a:off x="6052457" y="4725472"/>
          <a:ext cx="5996975" cy="38976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7" name="CuadroTexto 6"/>
          <p:cNvSpPr txBox="1"/>
          <p:nvPr/>
        </p:nvSpPr>
        <p:spPr>
          <a:xfrm>
            <a:off x="6739950" y="4384482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67%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8227079" y="4388696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24%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9714208" y="4388696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>
                <a:solidFill>
                  <a:schemeClr val="tx2"/>
                </a:solidFill>
              </a:rPr>
              <a:t>9</a:t>
            </a:r>
            <a:r>
              <a:rPr lang="es-MX" sz="2800" dirty="0" smtClean="0">
                <a:solidFill>
                  <a:schemeClr val="tx2"/>
                </a:solidFill>
              </a:rPr>
              <a:t>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1076570" y="4201697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61%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2300686" y="4201697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21%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12" name="CuadroTexto 11"/>
          <p:cNvSpPr txBox="1"/>
          <p:nvPr/>
        </p:nvSpPr>
        <p:spPr>
          <a:xfrm>
            <a:off x="3765692" y="4201697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18%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13" name="CuadroTexto 12"/>
          <p:cNvSpPr txBox="1"/>
          <p:nvPr/>
        </p:nvSpPr>
        <p:spPr>
          <a:xfrm>
            <a:off x="3524802" y="8513495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30%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14" name="CuadroTexto 13"/>
          <p:cNvSpPr txBox="1"/>
          <p:nvPr/>
        </p:nvSpPr>
        <p:spPr>
          <a:xfrm>
            <a:off x="2133537" y="8513495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31%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15" name="CuadroTexto 14"/>
          <p:cNvSpPr txBox="1"/>
          <p:nvPr/>
        </p:nvSpPr>
        <p:spPr>
          <a:xfrm>
            <a:off x="909421" y="8512793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39%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16" name="CuadroTexto 15"/>
          <p:cNvSpPr txBox="1"/>
          <p:nvPr/>
        </p:nvSpPr>
        <p:spPr>
          <a:xfrm>
            <a:off x="7002963" y="8371480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53%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17" name="CuadroTexto 16"/>
          <p:cNvSpPr txBox="1"/>
          <p:nvPr/>
        </p:nvSpPr>
        <p:spPr>
          <a:xfrm>
            <a:off x="10087834" y="8329529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25%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18" name="CuadroTexto 17"/>
          <p:cNvSpPr txBox="1"/>
          <p:nvPr/>
        </p:nvSpPr>
        <p:spPr>
          <a:xfrm>
            <a:off x="8686737" y="8371480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22%</a:t>
            </a:r>
            <a:endParaRPr lang="es-MX" sz="2800" dirty="0">
              <a:solidFill>
                <a:schemeClr val="tx2"/>
              </a:solidFill>
            </a:endParaRPr>
          </a:p>
        </p:txBody>
      </p:sp>
      <p:cxnSp>
        <p:nvCxnSpPr>
          <p:cNvPr id="20" name="Conector recto de flecha 19"/>
          <p:cNvCxnSpPr/>
          <p:nvPr/>
        </p:nvCxnSpPr>
        <p:spPr>
          <a:xfrm flipH="1" flipV="1">
            <a:off x="6872748" y="2300748"/>
            <a:ext cx="1961536" cy="165182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cto de flecha 21"/>
          <p:cNvCxnSpPr/>
          <p:nvPr/>
        </p:nvCxnSpPr>
        <p:spPr>
          <a:xfrm flipH="1" flipV="1">
            <a:off x="7226711" y="6253317"/>
            <a:ext cx="1946786" cy="179930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cto de flecha 23"/>
          <p:cNvCxnSpPr/>
          <p:nvPr/>
        </p:nvCxnSpPr>
        <p:spPr>
          <a:xfrm flipH="1" flipV="1">
            <a:off x="1799303" y="5973097"/>
            <a:ext cx="1135626" cy="207952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ector recto de flecha 25"/>
          <p:cNvCxnSpPr/>
          <p:nvPr/>
        </p:nvCxnSpPr>
        <p:spPr>
          <a:xfrm flipH="1" flipV="1">
            <a:off x="1519084" y="1769806"/>
            <a:ext cx="1415845" cy="188779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Marcador de número de diapositiva 3"/>
          <p:cNvSpPr txBox="1">
            <a:spLocks/>
          </p:cNvSpPr>
          <p:nvPr/>
        </p:nvSpPr>
        <p:spPr bwMode="auto">
          <a:xfrm>
            <a:off x="8451577" y="8744226"/>
            <a:ext cx="4202689" cy="4299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65003" rIns="0" bIns="65003" anchor="b"/>
          <a:lstStyle/>
          <a:p>
            <a:pPr algn="ctr"/>
            <a:endParaRPr lang="es-ES" sz="1700" b="1" dirty="0">
              <a:solidFill>
                <a:srgbClr val="1F497D"/>
              </a:solidFill>
              <a:latin typeface="Arial"/>
              <a:cs typeface="Arial"/>
            </a:endParaRPr>
          </a:p>
          <a:p>
            <a:pPr algn="ctr"/>
            <a:r>
              <a:rPr lang="es-ES" sz="17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Primera Sesión Extraordinaria 2019   </a:t>
            </a:r>
            <a:r>
              <a:rPr lang="es-ES" sz="1700" b="1" dirty="0" smtClean="0">
                <a:solidFill>
                  <a:schemeClr val="tx2"/>
                </a:solidFill>
                <a:latin typeface="Arial"/>
                <a:cs typeface="Arial"/>
              </a:rPr>
              <a:t>36</a:t>
            </a:r>
            <a:endParaRPr lang="es-ES" sz="1700" b="1" dirty="0">
              <a:solidFill>
                <a:schemeClr val="tx2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454552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480060" y="1338849"/>
            <a:ext cx="120015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650230" rtl="0">
              <a:spcBef>
                <a:spcPct val="0"/>
              </a:spcBef>
            </a:pPr>
            <a:r>
              <a:rPr lang="es-MX" b="1" kern="1200" dirty="0">
                <a:solidFill>
                  <a:schemeClr val="accent1"/>
                </a:solidFill>
                <a:latin typeface="Arial" charset="0"/>
                <a:ea typeface="MS PGothic" charset="0"/>
                <a:cs typeface="MS PGothic" charset="0"/>
              </a:rPr>
              <a:t>S1/2019/PI-03 Encuesta de Clima Organizacional.</a:t>
            </a:r>
          </a:p>
          <a:p>
            <a:r>
              <a:rPr lang="es-MX" dirty="0" smtClean="0"/>
              <a:t> </a:t>
            </a:r>
            <a:r>
              <a:rPr lang="es-MX" sz="1600" b="1" dirty="0">
                <a:solidFill>
                  <a:schemeClr val="tx2">
                    <a:lumMod val="75000"/>
                  </a:schemeClr>
                </a:solidFill>
                <a:latin typeface="Avenir LT Std 65 Medium" pitchFamily="34" charset="0"/>
                <a:cs typeface="Arial" charset="0"/>
              </a:rPr>
              <a:t>Art. 10, primer elemento de control, numeral 5  de las Disposiciones en Materia de Control Interno para los Sujetos Obligados del Poder Ejecutivo del Estado de Querétaro</a:t>
            </a:r>
            <a:endParaRPr lang="es-MX" sz="1600" dirty="0"/>
          </a:p>
        </p:txBody>
      </p:sp>
      <p:sp>
        <p:nvSpPr>
          <p:cNvPr id="5" name="Rectángulo 4"/>
          <p:cNvSpPr/>
          <p:nvPr/>
        </p:nvSpPr>
        <p:spPr>
          <a:xfrm>
            <a:off x="480060" y="3171742"/>
            <a:ext cx="12207240" cy="48290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s-ES" altLang="es-MX" sz="3400" dirty="0">
                <a:solidFill>
                  <a:schemeClr val="tx2">
                    <a:lumMod val="75000"/>
                  </a:schemeClr>
                </a:solidFill>
              </a:rPr>
              <a:t>Se determina por medio de las percepciones que los trabajadores tengan de las estructuras y procesos que ocurren en el medio laboral, lo cual influye en el desarrollo de las actividades físicas, estructurales, sociales, personales y de comportamiento  organizacional. </a:t>
            </a:r>
            <a:endParaRPr lang="es-ES" altLang="es-MX" sz="3400" dirty="0" smtClean="0">
              <a:solidFill>
                <a:schemeClr val="tx2">
                  <a:lumMod val="75000"/>
                </a:schemeClr>
              </a:solidFill>
            </a:endParaRPr>
          </a:p>
          <a:p>
            <a:pPr>
              <a:lnSpc>
                <a:spcPct val="90000"/>
              </a:lnSpc>
            </a:pPr>
            <a:endParaRPr lang="es-MX" altLang="es-MX" sz="3400" dirty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 eaLnBrk="1" hangingPunct="1">
              <a:lnSpc>
                <a:spcPct val="90000"/>
              </a:lnSpc>
              <a:buFontTx/>
              <a:buChar char="-"/>
            </a:pPr>
            <a:r>
              <a:rPr lang="es-ES" altLang="es-MX" sz="3400" b="1" dirty="0" smtClean="0">
                <a:solidFill>
                  <a:schemeClr val="tx2">
                    <a:lumMod val="75000"/>
                  </a:schemeClr>
                </a:solidFill>
              </a:rPr>
              <a:t>Encuesta </a:t>
            </a:r>
            <a:r>
              <a:rPr lang="es-ES" altLang="es-MX" sz="3400" b="1" dirty="0">
                <a:solidFill>
                  <a:schemeClr val="tx2">
                    <a:lumMod val="75000"/>
                  </a:schemeClr>
                </a:solidFill>
              </a:rPr>
              <a:t>de Clima y Cultura Organizacional (ECCO</a:t>
            </a:r>
            <a:r>
              <a:rPr lang="es-ES" altLang="es-MX" sz="3400" b="1" dirty="0" smtClean="0">
                <a:solidFill>
                  <a:schemeClr val="tx2">
                    <a:lumMod val="75000"/>
                  </a:schemeClr>
                </a:solidFill>
              </a:rPr>
              <a:t>)</a:t>
            </a:r>
          </a:p>
          <a:p>
            <a:pPr marL="457200" indent="-457200">
              <a:lnSpc>
                <a:spcPct val="90000"/>
              </a:lnSpc>
              <a:buFontTx/>
              <a:buChar char="-"/>
            </a:pPr>
            <a:r>
              <a:rPr lang="es-ES" altLang="es-MX" sz="3200" dirty="0">
                <a:solidFill>
                  <a:schemeClr val="tx2">
                    <a:lumMod val="75000"/>
                  </a:schemeClr>
                </a:solidFill>
              </a:rPr>
              <a:t>7484 trabajadores </a:t>
            </a:r>
            <a:endParaRPr lang="es-MX" sz="3200" dirty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 eaLnBrk="1" hangingPunct="1">
              <a:lnSpc>
                <a:spcPct val="90000"/>
              </a:lnSpc>
              <a:buFontTx/>
              <a:buChar char="-"/>
            </a:pPr>
            <a:endParaRPr lang="es-ES" altLang="es-MX" sz="34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es-ES" altLang="es-MX" sz="3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Marcador de número de diapositiva 3"/>
          <p:cNvSpPr txBox="1">
            <a:spLocks/>
          </p:cNvSpPr>
          <p:nvPr/>
        </p:nvSpPr>
        <p:spPr bwMode="auto">
          <a:xfrm>
            <a:off x="8507187" y="8493612"/>
            <a:ext cx="4202689" cy="4299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65003" rIns="0" bIns="65003" anchor="b"/>
          <a:lstStyle/>
          <a:p>
            <a:pPr algn="ctr"/>
            <a:endParaRPr lang="es-ES" sz="1700" b="1" dirty="0">
              <a:solidFill>
                <a:srgbClr val="1F497D"/>
              </a:solidFill>
              <a:latin typeface="Arial"/>
              <a:cs typeface="Arial"/>
            </a:endParaRPr>
          </a:p>
          <a:p>
            <a:pPr algn="ctr"/>
            <a:r>
              <a:rPr lang="es-ES" sz="17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Primera Sesión Extraordinaria 2019   </a:t>
            </a:r>
            <a:r>
              <a:rPr lang="es-ES" sz="1700" b="1" dirty="0" smtClean="0">
                <a:solidFill>
                  <a:schemeClr val="tx2"/>
                </a:solidFill>
                <a:latin typeface="Arial"/>
                <a:cs typeface="Arial"/>
              </a:rPr>
              <a:t>10</a:t>
            </a:r>
            <a:endParaRPr lang="es-ES" sz="1700" b="1" dirty="0">
              <a:solidFill>
                <a:schemeClr val="tx2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9517514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0" y="31207"/>
            <a:ext cx="124918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s-MX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  <a:ea typeface="MS PGothic" charset="0"/>
                <a:cs typeface="MS PGothic" charset="0"/>
              </a:rPr>
              <a:t>Dimensión Impacto de la encuesta de clima organizacional</a:t>
            </a:r>
            <a:endParaRPr lang="es-MX" b="1" dirty="0">
              <a:solidFill>
                <a:schemeClr val="bg1">
                  <a:lumMod val="50000"/>
                </a:schemeClr>
              </a:solidFill>
              <a:latin typeface="Arial" charset="0"/>
              <a:ea typeface="MS PGothic" charset="0"/>
              <a:cs typeface="MS PGothic" charset="0"/>
            </a:endParaRPr>
          </a:p>
        </p:txBody>
      </p:sp>
      <p:graphicFrame>
        <p:nvGraphicFramePr>
          <p:cNvPr id="3" name="Gráfico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27786442"/>
              </p:ext>
            </p:extLst>
          </p:nvPr>
        </p:nvGraphicFramePr>
        <p:xfrm>
          <a:off x="117987" y="1231536"/>
          <a:ext cx="6268065" cy="35174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21273052"/>
              </p:ext>
            </p:extLst>
          </p:nvPr>
        </p:nvGraphicFramePr>
        <p:xfrm>
          <a:off x="-1" y="5161935"/>
          <a:ext cx="6076335" cy="34160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64958198"/>
              </p:ext>
            </p:extLst>
          </p:nvPr>
        </p:nvGraphicFramePr>
        <p:xfrm>
          <a:off x="6710516" y="2536723"/>
          <a:ext cx="5781368" cy="41295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CuadroTexto 5"/>
          <p:cNvSpPr txBox="1"/>
          <p:nvPr/>
        </p:nvSpPr>
        <p:spPr>
          <a:xfrm>
            <a:off x="1253550" y="4638715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27%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2625150" y="4638715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18%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3996750" y="4638715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55%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7608876" y="6427138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44%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8979247" y="6529328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26%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10495873" y="6427138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30%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12" name="CuadroTexto 11"/>
          <p:cNvSpPr txBox="1"/>
          <p:nvPr/>
        </p:nvSpPr>
        <p:spPr>
          <a:xfrm>
            <a:off x="3849266" y="8525578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32%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13" name="CuadroTexto 12"/>
          <p:cNvSpPr txBox="1"/>
          <p:nvPr/>
        </p:nvSpPr>
        <p:spPr>
          <a:xfrm>
            <a:off x="2477666" y="8537514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32%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14" name="CuadroTexto 13"/>
          <p:cNvSpPr txBox="1"/>
          <p:nvPr/>
        </p:nvSpPr>
        <p:spPr>
          <a:xfrm>
            <a:off x="997911" y="8537514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36%</a:t>
            </a:r>
            <a:endParaRPr lang="es-MX" sz="2800" dirty="0">
              <a:solidFill>
                <a:schemeClr val="tx2"/>
              </a:solidFill>
            </a:endParaRPr>
          </a:p>
        </p:txBody>
      </p:sp>
      <p:cxnSp>
        <p:nvCxnSpPr>
          <p:cNvPr id="16" name="Conector recto de flecha 15"/>
          <p:cNvCxnSpPr/>
          <p:nvPr/>
        </p:nvCxnSpPr>
        <p:spPr>
          <a:xfrm flipH="1" flipV="1">
            <a:off x="8391832" y="3893574"/>
            <a:ext cx="1356852" cy="205002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cto de flecha 17"/>
          <p:cNvCxnSpPr/>
          <p:nvPr/>
        </p:nvCxnSpPr>
        <p:spPr>
          <a:xfrm flipV="1">
            <a:off x="3089724" y="6268065"/>
            <a:ext cx="0" cy="172556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cto de flecha 19"/>
          <p:cNvCxnSpPr/>
          <p:nvPr/>
        </p:nvCxnSpPr>
        <p:spPr>
          <a:xfrm flipV="1">
            <a:off x="3237208" y="2536723"/>
            <a:ext cx="2175450" cy="160757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Marcador de número de diapositiva 3"/>
          <p:cNvSpPr txBox="1">
            <a:spLocks/>
          </p:cNvSpPr>
          <p:nvPr/>
        </p:nvSpPr>
        <p:spPr bwMode="auto">
          <a:xfrm>
            <a:off x="8451577" y="8744226"/>
            <a:ext cx="4202689" cy="4299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65003" rIns="0" bIns="65003" anchor="b"/>
          <a:lstStyle/>
          <a:p>
            <a:pPr algn="ctr"/>
            <a:endParaRPr lang="es-ES" sz="1700" b="1" dirty="0">
              <a:solidFill>
                <a:srgbClr val="1F497D"/>
              </a:solidFill>
              <a:latin typeface="Arial"/>
              <a:cs typeface="Arial"/>
            </a:endParaRPr>
          </a:p>
          <a:p>
            <a:pPr algn="ctr"/>
            <a:r>
              <a:rPr lang="es-ES" sz="17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Primera Sesión Extraordinaria 2019   </a:t>
            </a:r>
            <a:r>
              <a:rPr lang="es-ES" sz="1700" b="1" dirty="0" smtClean="0">
                <a:solidFill>
                  <a:schemeClr val="tx2"/>
                </a:solidFill>
                <a:latin typeface="Arial"/>
                <a:cs typeface="Arial"/>
              </a:rPr>
              <a:t>37</a:t>
            </a:r>
            <a:endParaRPr lang="es-ES" sz="1700" b="1" dirty="0">
              <a:solidFill>
                <a:schemeClr val="tx2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43148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 bwMode="auto">
          <a:xfrm>
            <a:off x="0" y="0"/>
            <a:ext cx="5424207" cy="638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30046" tIns="65023" rIns="130046" bIns="65023" numCol="1" anchor="t" anchorCtr="0" compatLnSpc="1">
            <a:prstTxWarp prst="textNoShape">
              <a:avLst/>
            </a:prstTxWarp>
          </a:bodyPr>
          <a:lstStyle>
            <a:lvl1pPr algn="ctr" defTabSz="650230" rtl="0" eaLnBrk="1" latinLnBrk="0" hangingPunct="1">
              <a:spcBef>
                <a:spcPct val="0"/>
              </a:spcBef>
              <a:buNone/>
              <a:defRPr sz="6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MX" sz="3600" b="1" dirty="0" smtClean="0">
                <a:solidFill>
                  <a:schemeClr val="accent1"/>
                </a:solidFill>
                <a:latin typeface="Arial" charset="0"/>
                <a:ea typeface="MS PGothic" charset="0"/>
                <a:cs typeface="MS PGothic" charset="0"/>
              </a:rPr>
              <a:t>Criterios diagnósticos</a:t>
            </a:r>
            <a:endParaRPr lang="es-MX" sz="3600" b="1" dirty="0">
              <a:solidFill>
                <a:schemeClr val="accent1"/>
              </a:solidFill>
              <a:latin typeface="Arial" charset="0"/>
              <a:ea typeface="MS PGothic" charset="0"/>
              <a:cs typeface="MS PGothic" charset="0"/>
            </a:endParaRPr>
          </a:p>
        </p:txBody>
      </p:sp>
      <p:sp>
        <p:nvSpPr>
          <p:cNvPr id="4" name="1 CuadroTexto"/>
          <p:cNvSpPr txBox="1">
            <a:spLocks noChangeArrowheads="1"/>
          </p:cNvSpPr>
          <p:nvPr/>
        </p:nvSpPr>
        <p:spPr bwMode="auto">
          <a:xfrm>
            <a:off x="-267890" y="573287"/>
            <a:ext cx="886097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9pPr>
          </a:lstStyle>
          <a:p>
            <a:pPr eaLnBrk="1" hangingPunct="1"/>
            <a:r>
              <a:rPr lang="es-MX" altLang="es-MX" sz="2800" b="1" kern="1200" dirty="0">
                <a:solidFill>
                  <a:schemeClr val="bg1">
                    <a:lumMod val="50000"/>
                  </a:schemeClr>
                </a:solidFill>
                <a:latin typeface="Arial" charset="0"/>
                <a:ea typeface="MS PGothic" charset="0"/>
                <a:cs typeface="MS PGothic" charset="0"/>
              </a:rPr>
              <a:t>Dimensiones de riesgo en la organización </a:t>
            </a:r>
            <a:r>
              <a:rPr lang="es-MX" altLang="es-MX" sz="2800" b="1" kern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  <a:ea typeface="MS PGothic" charset="0"/>
                <a:cs typeface="MS PGothic" charset="0"/>
              </a:rPr>
              <a:t>2019. </a:t>
            </a:r>
            <a:endParaRPr lang="es-MX" altLang="es-MX" sz="2800" b="1" kern="1200" dirty="0">
              <a:solidFill>
                <a:schemeClr val="bg1">
                  <a:lumMod val="50000"/>
                </a:schemeClr>
              </a:solidFill>
              <a:latin typeface="Arial" charset="0"/>
              <a:ea typeface="MS PGothic" charset="0"/>
              <a:cs typeface="MS PGothic" charset="0"/>
            </a:endParaRPr>
          </a:p>
        </p:txBody>
      </p:sp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1926491587"/>
              </p:ext>
            </p:extLst>
          </p:nvPr>
        </p:nvGraphicFramePr>
        <p:xfrm>
          <a:off x="1091381" y="1624538"/>
          <a:ext cx="10736825" cy="71065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Llamada rectangular redondeada 5"/>
          <p:cNvSpPr/>
          <p:nvPr/>
        </p:nvSpPr>
        <p:spPr>
          <a:xfrm>
            <a:off x="9748683" y="1624538"/>
            <a:ext cx="2846439" cy="1369385"/>
          </a:xfrm>
          <a:prstGeom prst="wedgeRoundRectCallout">
            <a:avLst>
              <a:gd name="adj1" fmla="val -59461"/>
              <a:gd name="adj2" fmla="val 89425"/>
              <a:gd name="adj3" fmla="val 16667"/>
            </a:avLst>
          </a:prstGeom>
          <a:solidFill>
            <a:schemeClr val="bg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MX" sz="2000" dirty="0" smtClean="0">
                <a:solidFill>
                  <a:schemeClr val="tx1"/>
                </a:solidFill>
              </a:rPr>
              <a:t>Falta de un programa de capacitación adecuado.</a:t>
            </a:r>
            <a:endParaRPr lang="es-MX" sz="2000" dirty="0">
              <a:solidFill>
                <a:schemeClr val="tx1"/>
              </a:solidFill>
            </a:endParaRPr>
          </a:p>
        </p:txBody>
      </p:sp>
      <p:sp>
        <p:nvSpPr>
          <p:cNvPr id="7" name="Llamada rectangular redondeada 6"/>
          <p:cNvSpPr/>
          <p:nvPr/>
        </p:nvSpPr>
        <p:spPr>
          <a:xfrm>
            <a:off x="9546305" y="7393857"/>
            <a:ext cx="2628491" cy="1324897"/>
          </a:xfrm>
          <a:prstGeom prst="wedgeRoundRectCallout">
            <a:avLst>
              <a:gd name="adj1" fmla="val -132404"/>
              <a:gd name="adj2" fmla="val -16006"/>
              <a:gd name="adj3" fmla="val 16667"/>
            </a:avLst>
          </a:prstGeom>
          <a:solidFill>
            <a:schemeClr val="bg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MX" sz="2000" dirty="0" smtClean="0">
                <a:solidFill>
                  <a:schemeClr val="tx1"/>
                </a:solidFill>
              </a:rPr>
              <a:t>Difusión de la encuesta, implementar acciones de mejora</a:t>
            </a:r>
            <a:endParaRPr lang="es-MX" sz="2000" dirty="0">
              <a:solidFill>
                <a:schemeClr val="tx1"/>
              </a:solidFill>
            </a:endParaRPr>
          </a:p>
        </p:txBody>
      </p:sp>
      <p:sp>
        <p:nvSpPr>
          <p:cNvPr id="8" name="Llamada rectangular redondeada 7"/>
          <p:cNvSpPr/>
          <p:nvPr/>
        </p:nvSpPr>
        <p:spPr>
          <a:xfrm>
            <a:off x="1651819" y="1118387"/>
            <a:ext cx="3458495" cy="1369385"/>
          </a:xfrm>
          <a:prstGeom prst="wedgeRoundRectCallout">
            <a:avLst>
              <a:gd name="adj1" fmla="val 64373"/>
              <a:gd name="adj2" fmla="val 63577"/>
              <a:gd name="adj3" fmla="val 16667"/>
            </a:avLst>
          </a:prstGeom>
          <a:solidFill>
            <a:schemeClr val="bg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MX" sz="2000" dirty="0" smtClean="0">
                <a:solidFill>
                  <a:schemeClr val="tx1"/>
                </a:solidFill>
              </a:rPr>
              <a:t>Difundir la información sobre las guarderías, generar eventos de integración familiar. </a:t>
            </a:r>
            <a:endParaRPr lang="es-MX" sz="2000" dirty="0">
              <a:solidFill>
                <a:schemeClr val="tx1"/>
              </a:solidFill>
            </a:endParaRPr>
          </a:p>
        </p:txBody>
      </p:sp>
      <p:sp>
        <p:nvSpPr>
          <p:cNvPr id="9" name="Llamada rectangular redondeada 8"/>
          <p:cNvSpPr/>
          <p:nvPr/>
        </p:nvSpPr>
        <p:spPr>
          <a:xfrm>
            <a:off x="1" y="2893125"/>
            <a:ext cx="2964426" cy="2883666"/>
          </a:xfrm>
          <a:prstGeom prst="wedgeRoundRectCallout">
            <a:avLst>
              <a:gd name="adj1" fmla="val 60890"/>
              <a:gd name="adj2" fmla="val -22244"/>
              <a:gd name="adj3" fmla="val 16667"/>
            </a:avLst>
          </a:prstGeom>
          <a:solidFill>
            <a:schemeClr val="bg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MX" sz="2000" dirty="0" smtClean="0">
                <a:solidFill>
                  <a:schemeClr val="tx1"/>
                </a:solidFill>
              </a:rPr>
              <a:t>Informar al personal los objetivos a lograr como equipo.</a:t>
            </a:r>
          </a:p>
          <a:p>
            <a:pPr algn="just"/>
            <a:r>
              <a:rPr lang="es-MX" sz="2000" dirty="0" smtClean="0">
                <a:solidFill>
                  <a:schemeClr val="tx1"/>
                </a:solidFill>
              </a:rPr>
              <a:t>Comunicar al personal la misión, visión y valores de SESEQ</a:t>
            </a:r>
          </a:p>
          <a:p>
            <a:pPr algn="just"/>
            <a:r>
              <a:rPr lang="es-MX" sz="2000" dirty="0" smtClean="0">
                <a:solidFill>
                  <a:schemeClr val="tx1"/>
                </a:solidFill>
              </a:rPr>
              <a:t>Mejorar la comunicación entre áreas</a:t>
            </a:r>
            <a:endParaRPr lang="es-MX" sz="2000" dirty="0">
              <a:solidFill>
                <a:schemeClr val="tx1"/>
              </a:solidFill>
            </a:endParaRPr>
          </a:p>
        </p:txBody>
      </p:sp>
      <p:sp>
        <p:nvSpPr>
          <p:cNvPr id="10" name="Llamada rectangular redondeada 9"/>
          <p:cNvSpPr/>
          <p:nvPr/>
        </p:nvSpPr>
        <p:spPr>
          <a:xfrm>
            <a:off x="169606" y="6400801"/>
            <a:ext cx="2964426" cy="2153264"/>
          </a:xfrm>
          <a:prstGeom prst="wedgeRoundRectCallout">
            <a:avLst>
              <a:gd name="adj1" fmla="val 59398"/>
              <a:gd name="adj2" fmla="val -51663"/>
              <a:gd name="adj3" fmla="val 16667"/>
            </a:avLst>
          </a:prstGeom>
          <a:solidFill>
            <a:schemeClr val="bg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MX" sz="2000" dirty="0" smtClean="0">
                <a:solidFill>
                  <a:schemeClr val="tx1"/>
                </a:solidFill>
              </a:rPr>
              <a:t>Proporcionar el material necesario en tiempo para que el personal desempeñe sus funciones.</a:t>
            </a:r>
          </a:p>
          <a:p>
            <a:pPr algn="just"/>
            <a:r>
              <a:rPr lang="es-MX" sz="2000" dirty="0" smtClean="0">
                <a:solidFill>
                  <a:schemeClr val="tx1"/>
                </a:solidFill>
              </a:rPr>
              <a:t>Actualizar equipos de computo. </a:t>
            </a:r>
            <a:endParaRPr lang="es-MX" sz="2000" dirty="0">
              <a:solidFill>
                <a:schemeClr val="tx1"/>
              </a:solidFill>
            </a:endParaRPr>
          </a:p>
        </p:txBody>
      </p:sp>
      <p:sp>
        <p:nvSpPr>
          <p:cNvPr id="11" name="Llamada rectangular redondeada 10"/>
          <p:cNvSpPr/>
          <p:nvPr/>
        </p:nvSpPr>
        <p:spPr>
          <a:xfrm>
            <a:off x="9546305" y="4407406"/>
            <a:ext cx="3458495" cy="1369385"/>
          </a:xfrm>
          <a:prstGeom prst="wedgeRoundRectCallout">
            <a:avLst>
              <a:gd name="adj1" fmla="val -48633"/>
              <a:gd name="adj2" fmla="val 76501"/>
              <a:gd name="adj3" fmla="val 16667"/>
            </a:avLst>
          </a:prstGeom>
          <a:solidFill>
            <a:schemeClr val="bg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MX" sz="2000" dirty="0" smtClean="0">
                <a:solidFill>
                  <a:schemeClr val="tx1"/>
                </a:solidFill>
              </a:rPr>
              <a:t>Falta de un sistema de reconocimiento y recompensa por logros por objetivos</a:t>
            </a:r>
            <a:endParaRPr lang="es-MX" sz="2000" dirty="0">
              <a:solidFill>
                <a:schemeClr val="tx1"/>
              </a:solidFill>
            </a:endParaRPr>
          </a:p>
        </p:txBody>
      </p:sp>
      <p:sp>
        <p:nvSpPr>
          <p:cNvPr id="12" name="Marcador de número de diapositiva 3"/>
          <p:cNvSpPr txBox="1">
            <a:spLocks/>
          </p:cNvSpPr>
          <p:nvPr/>
        </p:nvSpPr>
        <p:spPr bwMode="auto">
          <a:xfrm>
            <a:off x="8451577" y="8744226"/>
            <a:ext cx="4202689" cy="4299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65003" rIns="0" bIns="65003" anchor="b"/>
          <a:lstStyle/>
          <a:p>
            <a:pPr algn="ctr"/>
            <a:endParaRPr lang="es-ES" sz="1700" b="1" dirty="0">
              <a:solidFill>
                <a:srgbClr val="1F497D"/>
              </a:solidFill>
              <a:latin typeface="Arial"/>
              <a:cs typeface="Arial"/>
            </a:endParaRPr>
          </a:p>
          <a:p>
            <a:pPr algn="ctr"/>
            <a:r>
              <a:rPr lang="es-ES" sz="17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Primera Sesión Extraordinaria 2019   </a:t>
            </a:r>
            <a:r>
              <a:rPr lang="es-ES" sz="1700" b="1" dirty="0" smtClean="0">
                <a:solidFill>
                  <a:schemeClr val="tx2"/>
                </a:solidFill>
                <a:latin typeface="Arial"/>
                <a:cs typeface="Arial"/>
              </a:rPr>
              <a:t>38</a:t>
            </a:r>
            <a:endParaRPr lang="es-ES" sz="1700" b="1" dirty="0">
              <a:solidFill>
                <a:schemeClr val="tx2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9684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3780814892"/>
              </p:ext>
            </p:extLst>
          </p:nvPr>
        </p:nvGraphicFramePr>
        <p:xfrm>
          <a:off x="1578077" y="1533832"/>
          <a:ext cx="9851923" cy="66957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Llamada rectangular redondeada 2"/>
          <p:cNvSpPr/>
          <p:nvPr/>
        </p:nvSpPr>
        <p:spPr>
          <a:xfrm>
            <a:off x="2816943" y="7919884"/>
            <a:ext cx="2713704" cy="850701"/>
          </a:xfrm>
          <a:prstGeom prst="wedgeRoundRectCallout">
            <a:avLst>
              <a:gd name="adj1" fmla="val 56433"/>
              <a:gd name="adj2" fmla="val -82212"/>
              <a:gd name="adj3" fmla="val 16667"/>
            </a:avLst>
          </a:prstGeom>
          <a:solidFill>
            <a:schemeClr val="bg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MX" sz="2000" dirty="0" smtClean="0">
                <a:solidFill>
                  <a:schemeClr val="tx1"/>
                </a:solidFill>
              </a:rPr>
              <a:t>Capacitar para trabajar en equipo. </a:t>
            </a:r>
            <a:endParaRPr lang="es-MX" sz="2000" dirty="0">
              <a:solidFill>
                <a:schemeClr val="tx1"/>
              </a:solidFill>
            </a:endParaRPr>
          </a:p>
        </p:txBody>
      </p:sp>
      <p:sp>
        <p:nvSpPr>
          <p:cNvPr id="4" name="Llamada rectangular redondeada 3"/>
          <p:cNvSpPr/>
          <p:nvPr/>
        </p:nvSpPr>
        <p:spPr>
          <a:xfrm>
            <a:off x="9615948" y="6312308"/>
            <a:ext cx="3256116" cy="2330247"/>
          </a:xfrm>
          <a:prstGeom prst="wedgeRoundRectCallout">
            <a:avLst>
              <a:gd name="adj1" fmla="val -62010"/>
              <a:gd name="adj2" fmla="val -35909"/>
              <a:gd name="adj3" fmla="val 16667"/>
            </a:avLst>
          </a:prstGeom>
          <a:solidFill>
            <a:schemeClr val="bg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MX" sz="2000" dirty="0" smtClean="0">
                <a:solidFill>
                  <a:schemeClr val="tx1"/>
                </a:solidFill>
              </a:rPr>
              <a:t>Contar con condiciones adecuadas de seguridad e higiene, dar respuesta oportuna a observaciones. Buscar comodidad de servidores públicos y visitantes</a:t>
            </a:r>
            <a:endParaRPr lang="es-MX" sz="2000" dirty="0">
              <a:solidFill>
                <a:schemeClr val="tx1"/>
              </a:solidFill>
            </a:endParaRPr>
          </a:p>
        </p:txBody>
      </p:sp>
      <p:sp>
        <p:nvSpPr>
          <p:cNvPr id="5" name="Llamada rectangular redondeada 4"/>
          <p:cNvSpPr/>
          <p:nvPr/>
        </p:nvSpPr>
        <p:spPr>
          <a:xfrm>
            <a:off x="545691" y="3156154"/>
            <a:ext cx="2492478" cy="1047135"/>
          </a:xfrm>
          <a:prstGeom prst="wedgeRoundRectCallout">
            <a:avLst>
              <a:gd name="adj1" fmla="val 69966"/>
              <a:gd name="adj2" fmla="val 11665"/>
              <a:gd name="adj3" fmla="val 16667"/>
            </a:avLst>
          </a:prstGeom>
          <a:solidFill>
            <a:schemeClr val="bg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MX" sz="2000" dirty="0" smtClean="0">
                <a:solidFill>
                  <a:schemeClr val="tx1"/>
                </a:solidFill>
              </a:rPr>
              <a:t>Promover la profesionalización</a:t>
            </a:r>
            <a:endParaRPr lang="es-MX" sz="2000" dirty="0">
              <a:solidFill>
                <a:schemeClr val="tx1"/>
              </a:solidFill>
            </a:endParaRPr>
          </a:p>
        </p:txBody>
      </p:sp>
      <p:sp>
        <p:nvSpPr>
          <p:cNvPr id="6" name="Llamada rectangular redondeada 5"/>
          <p:cNvSpPr/>
          <p:nvPr/>
        </p:nvSpPr>
        <p:spPr>
          <a:xfrm>
            <a:off x="309716" y="5176682"/>
            <a:ext cx="2728453" cy="1460089"/>
          </a:xfrm>
          <a:prstGeom prst="wedgeRoundRectCallout">
            <a:avLst>
              <a:gd name="adj1" fmla="val 72026"/>
              <a:gd name="adj2" fmla="val -15411"/>
              <a:gd name="adj3" fmla="val 16667"/>
            </a:avLst>
          </a:prstGeom>
          <a:solidFill>
            <a:schemeClr val="bg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MX" sz="2000" dirty="0" smtClean="0">
                <a:solidFill>
                  <a:schemeClr val="tx1"/>
                </a:solidFill>
              </a:rPr>
              <a:t>Adecuar la normatividad, actualizar y simplificar los procesos</a:t>
            </a:r>
            <a:endParaRPr lang="es-MX" sz="2000" dirty="0">
              <a:solidFill>
                <a:schemeClr val="tx1"/>
              </a:solidFill>
            </a:endParaRPr>
          </a:p>
        </p:txBody>
      </p:sp>
      <p:sp>
        <p:nvSpPr>
          <p:cNvPr id="7" name="Llamada rectangular redondeada 6"/>
          <p:cNvSpPr/>
          <p:nvPr/>
        </p:nvSpPr>
        <p:spPr>
          <a:xfrm>
            <a:off x="545692" y="432619"/>
            <a:ext cx="4247534" cy="1750142"/>
          </a:xfrm>
          <a:prstGeom prst="wedgeRoundRectCallout">
            <a:avLst>
              <a:gd name="adj1" fmla="val 68359"/>
              <a:gd name="adj2" fmla="val 51834"/>
              <a:gd name="adj3" fmla="val 16667"/>
            </a:avLst>
          </a:prstGeom>
          <a:solidFill>
            <a:schemeClr val="bg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MX" sz="2000" dirty="0" smtClean="0">
                <a:solidFill>
                  <a:schemeClr val="tx1"/>
                </a:solidFill>
              </a:rPr>
              <a:t>Contar con comités que capten las sugerencias de mejora del personal.  Las personas están preparadas para realizar cambios. </a:t>
            </a:r>
            <a:endParaRPr lang="es-MX" sz="2000" dirty="0">
              <a:solidFill>
                <a:schemeClr val="tx1"/>
              </a:solidFill>
            </a:endParaRPr>
          </a:p>
        </p:txBody>
      </p:sp>
      <p:sp>
        <p:nvSpPr>
          <p:cNvPr id="8" name="Llamada rectangular redondeada 7"/>
          <p:cNvSpPr/>
          <p:nvPr/>
        </p:nvSpPr>
        <p:spPr>
          <a:xfrm>
            <a:off x="9955161" y="1764888"/>
            <a:ext cx="3049639" cy="3411793"/>
          </a:xfrm>
          <a:prstGeom prst="wedgeRoundRectCallout">
            <a:avLst>
              <a:gd name="adj1" fmla="val -66600"/>
              <a:gd name="adj2" fmla="val -3183"/>
              <a:gd name="adj3" fmla="val 16667"/>
            </a:avLst>
          </a:prstGeom>
          <a:solidFill>
            <a:schemeClr val="bg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MX" sz="2000" dirty="0" smtClean="0">
                <a:solidFill>
                  <a:schemeClr val="tx1"/>
                </a:solidFill>
              </a:rPr>
              <a:t>Contar con instalaciones adecuadas para personas con discapacidad. </a:t>
            </a:r>
          </a:p>
          <a:p>
            <a:pPr algn="just"/>
            <a:r>
              <a:rPr lang="es-MX" sz="2000" dirty="0" smtClean="0">
                <a:solidFill>
                  <a:schemeClr val="tx1"/>
                </a:solidFill>
              </a:rPr>
              <a:t>Reconocer que hay un porcentaje que percibe intimidación, maltrato y discriminación. </a:t>
            </a:r>
            <a:endParaRPr lang="es-MX" sz="2000" dirty="0">
              <a:solidFill>
                <a:schemeClr val="tx1"/>
              </a:solidFill>
            </a:endParaRPr>
          </a:p>
        </p:txBody>
      </p:sp>
      <p:sp>
        <p:nvSpPr>
          <p:cNvPr id="9" name="Marcador de número de diapositiva 3"/>
          <p:cNvSpPr txBox="1">
            <a:spLocks/>
          </p:cNvSpPr>
          <p:nvPr/>
        </p:nvSpPr>
        <p:spPr bwMode="auto">
          <a:xfrm>
            <a:off x="8451577" y="8744226"/>
            <a:ext cx="4202689" cy="4299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65003" rIns="0" bIns="65003" anchor="b"/>
          <a:lstStyle/>
          <a:p>
            <a:pPr algn="ctr"/>
            <a:endParaRPr lang="es-ES" sz="1700" b="1" dirty="0">
              <a:solidFill>
                <a:srgbClr val="1F497D"/>
              </a:solidFill>
              <a:latin typeface="Arial"/>
              <a:cs typeface="Arial"/>
            </a:endParaRPr>
          </a:p>
          <a:p>
            <a:pPr algn="ctr"/>
            <a:r>
              <a:rPr lang="es-ES" sz="17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Primera Sesión Extraordinaria 2019   </a:t>
            </a:r>
            <a:r>
              <a:rPr lang="es-ES" sz="1700" b="1" dirty="0" smtClean="0">
                <a:solidFill>
                  <a:schemeClr val="tx2"/>
                </a:solidFill>
                <a:latin typeface="Arial"/>
                <a:cs typeface="Arial"/>
              </a:rPr>
              <a:t>39</a:t>
            </a:r>
            <a:endParaRPr lang="es-ES" sz="1700" b="1" dirty="0">
              <a:solidFill>
                <a:schemeClr val="tx2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55303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 bwMode="auto">
          <a:xfrm>
            <a:off x="410536" y="389996"/>
            <a:ext cx="5424207" cy="638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30046" tIns="65023" rIns="130046" bIns="65023" numCol="1" anchor="t" anchorCtr="0" compatLnSpc="1">
            <a:prstTxWarp prst="textNoShape">
              <a:avLst/>
            </a:prstTxWarp>
          </a:bodyPr>
          <a:lstStyle>
            <a:lvl1pPr algn="ctr" defTabSz="650230" rtl="0" eaLnBrk="1" latinLnBrk="0" hangingPunct="1">
              <a:spcBef>
                <a:spcPct val="0"/>
              </a:spcBef>
              <a:buNone/>
              <a:defRPr sz="6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MX" sz="3600" b="1" dirty="0" smtClean="0">
                <a:solidFill>
                  <a:schemeClr val="accent1"/>
                </a:solidFill>
                <a:latin typeface="Arial" charset="0"/>
                <a:ea typeface="MS PGothic" charset="0"/>
                <a:cs typeface="MS PGothic" charset="0"/>
              </a:rPr>
              <a:t>Criterios diagnósticos</a:t>
            </a:r>
            <a:endParaRPr lang="es-MX" sz="3600" b="1" dirty="0">
              <a:solidFill>
                <a:schemeClr val="accent1"/>
              </a:solidFill>
              <a:latin typeface="Arial" charset="0"/>
              <a:ea typeface="MS PGothic" charset="0"/>
              <a:cs typeface="MS PGothic" charset="0"/>
            </a:endParaRPr>
          </a:p>
        </p:txBody>
      </p:sp>
      <p:sp>
        <p:nvSpPr>
          <p:cNvPr id="4" name="1 CuadroTexto"/>
          <p:cNvSpPr txBox="1">
            <a:spLocks noChangeArrowheads="1"/>
          </p:cNvSpPr>
          <p:nvPr/>
        </p:nvSpPr>
        <p:spPr bwMode="auto">
          <a:xfrm>
            <a:off x="410536" y="1101318"/>
            <a:ext cx="886097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9pPr>
          </a:lstStyle>
          <a:p>
            <a:pPr eaLnBrk="1" hangingPunct="1"/>
            <a:r>
              <a:rPr lang="es-MX" altLang="es-MX" sz="2800" b="1" kern="1200" dirty="0">
                <a:solidFill>
                  <a:schemeClr val="bg1">
                    <a:lumMod val="50000"/>
                  </a:schemeClr>
                </a:solidFill>
                <a:latin typeface="Arial" charset="0"/>
                <a:ea typeface="MS PGothic" charset="0"/>
                <a:cs typeface="MS PGothic" charset="0"/>
              </a:rPr>
              <a:t>Dimensiones de riesgo en la organización </a:t>
            </a:r>
            <a:r>
              <a:rPr lang="es-MX" altLang="es-MX" sz="2800" b="1" kern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  <a:ea typeface="MS PGothic" charset="0"/>
                <a:cs typeface="MS PGothic" charset="0"/>
              </a:rPr>
              <a:t>2019. </a:t>
            </a:r>
            <a:endParaRPr lang="es-MX" altLang="es-MX" sz="2800" b="1" kern="1200" dirty="0">
              <a:solidFill>
                <a:schemeClr val="bg1">
                  <a:lumMod val="50000"/>
                </a:schemeClr>
              </a:solidFill>
              <a:latin typeface="Arial" charset="0"/>
              <a:ea typeface="MS PGothic" charset="0"/>
              <a:cs typeface="MS PGothic" charset="0"/>
            </a:endParaRPr>
          </a:p>
        </p:txBody>
      </p:sp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224199821"/>
              </p:ext>
            </p:extLst>
          </p:nvPr>
        </p:nvGraphicFramePr>
        <p:xfrm>
          <a:off x="1091381" y="1624538"/>
          <a:ext cx="10736825" cy="71065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Llamada rectangular redondeada 4"/>
          <p:cNvSpPr/>
          <p:nvPr/>
        </p:nvSpPr>
        <p:spPr>
          <a:xfrm>
            <a:off x="162233" y="6327058"/>
            <a:ext cx="3288890" cy="2787445"/>
          </a:xfrm>
          <a:prstGeom prst="wedgeRoundRectCallout">
            <a:avLst>
              <a:gd name="adj1" fmla="val 64284"/>
              <a:gd name="adj2" fmla="val -11876"/>
              <a:gd name="adj3" fmla="val 16667"/>
            </a:avLst>
          </a:prstGeom>
          <a:solidFill>
            <a:schemeClr val="bg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MX" sz="2000" dirty="0" smtClean="0">
                <a:solidFill>
                  <a:schemeClr val="tx1"/>
                </a:solidFill>
              </a:rPr>
              <a:t>Personal comprometido a lograr buenos resultados, conocen el impacto de su trabajo, orientados a lograr obtener mejores resultados sin incrementar el gasto. </a:t>
            </a:r>
            <a:endParaRPr lang="es-MX" sz="2000" dirty="0">
              <a:solidFill>
                <a:schemeClr val="tx1"/>
              </a:solidFill>
            </a:endParaRPr>
          </a:p>
        </p:txBody>
      </p:sp>
      <p:sp>
        <p:nvSpPr>
          <p:cNvPr id="6" name="Llamada rectangular redondeada 5"/>
          <p:cNvSpPr/>
          <p:nvPr/>
        </p:nvSpPr>
        <p:spPr>
          <a:xfrm>
            <a:off x="9763432" y="5987845"/>
            <a:ext cx="3241367" cy="2639960"/>
          </a:xfrm>
          <a:prstGeom prst="wedgeRoundRectCallout">
            <a:avLst>
              <a:gd name="adj1" fmla="val -78820"/>
              <a:gd name="adj2" fmla="val 1731"/>
              <a:gd name="adj3" fmla="val 16667"/>
            </a:avLst>
          </a:prstGeom>
          <a:solidFill>
            <a:schemeClr val="bg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MX" sz="2000" dirty="0" smtClean="0">
                <a:solidFill>
                  <a:schemeClr val="tx1"/>
                </a:solidFill>
              </a:rPr>
              <a:t>Reconocen que no hay corrupción, que se sanciona, que si la ven la denuncian, hay austeridad y manejo responsable de recursos. Recomendar instalar mecanismos para prevenir la corrupción. </a:t>
            </a:r>
            <a:endParaRPr lang="es-MX" sz="2000" dirty="0">
              <a:solidFill>
                <a:schemeClr val="tx1"/>
              </a:solidFill>
            </a:endParaRPr>
          </a:p>
        </p:txBody>
      </p:sp>
      <p:sp>
        <p:nvSpPr>
          <p:cNvPr id="7" name="Llamada rectangular redondeada 6"/>
          <p:cNvSpPr/>
          <p:nvPr/>
        </p:nvSpPr>
        <p:spPr>
          <a:xfrm>
            <a:off x="9981380" y="3834580"/>
            <a:ext cx="3023420" cy="1710813"/>
          </a:xfrm>
          <a:prstGeom prst="wedgeRoundRectCallout">
            <a:avLst>
              <a:gd name="adj1" fmla="val -60771"/>
              <a:gd name="adj2" fmla="val -36412"/>
              <a:gd name="adj3" fmla="val 16667"/>
            </a:avLst>
          </a:prstGeom>
          <a:solidFill>
            <a:schemeClr val="bg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MX" sz="2000" dirty="0" smtClean="0">
                <a:solidFill>
                  <a:schemeClr val="tx1"/>
                </a:solidFill>
              </a:rPr>
              <a:t>Conocen las necesidades de los usuarios, el trato es cordial, respetuoso, se aprovechan las sugerencias para mejorar</a:t>
            </a:r>
            <a:endParaRPr lang="es-MX" sz="2000" dirty="0">
              <a:solidFill>
                <a:schemeClr val="tx1"/>
              </a:solidFill>
            </a:endParaRPr>
          </a:p>
        </p:txBody>
      </p:sp>
      <p:sp>
        <p:nvSpPr>
          <p:cNvPr id="8" name="Llamada rectangular redondeada 7"/>
          <p:cNvSpPr/>
          <p:nvPr/>
        </p:nvSpPr>
        <p:spPr>
          <a:xfrm>
            <a:off x="9981380" y="1624538"/>
            <a:ext cx="3023420" cy="2092056"/>
          </a:xfrm>
          <a:prstGeom prst="wedgeRoundRectCallout">
            <a:avLst>
              <a:gd name="adj1" fmla="val -136869"/>
              <a:gd name="adj2" fmla="val -13136"/>
              <a:gd name="adj3" fmla="val 16667"/>
            </a:avLst>
          </a:prstGeom>
          <a:solidFill>
            <a:schemeClr val="bg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MX" sz="2000" dirty="0" smtClean="0">
                <a:solidFill>
                  <a:schemeClr val="tx1"/>
                </a:solidFill>
              </a:rPr>
              <a:t>Se identifica a los jefes como servidores públicos ejemplares, congruentes, que tienden a estar abiertos a recibir sugerencias o comentarios. </a:t>
            </a:r>
            <a:endParaRPr lang="es-MX" sz="2000" dirty="0">
              <a:solidFill>
                <a:schemeClr val="tx1"/>
              </a:solidFill>
            </a:endParaRPr>
          </a:p>
        </p:txBody>
      </p:sp>
      <p:sp>
        <p:nvSpPr>
          <p:cNvPr id="9" name="Llamada rectangular redondeada 8"/>
          <p:cNvSpPr/>
          <p:nvPr/>
        </p:nvSpPr>
        <p:spPr>
          <a:xfrm>
            <a:off x="99219" y="1798817"/>
            <a:ext cx="2584987" cy="3746575"/>
          </a:xfrm>
          <a:prstGeom prst="wedgeRoundRectCallout">
            <a:avLst>
              <a:gd name="adj1" fmla="val 66215"/>
              <a:gd name="adj2" fmla="val 8675"/>
              <a:gd name="adj3" fmla="val 16667"/>
            </a:avLst>
          </a:prstGeom>
          <a:solidFill>
            <a:schemeClr val="bg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MX" sz="2000" dirty="0" smtClean="0">
                <a:solidFill>
                  <a:schemeClr val="tx1"/>
                </a:solidFill>
              </a:rPr>
              <a:t>Personal orgulloso de trabajar en SESEQ, lo consideran el mejor lugar para trabajar, se identifican como servidores públicos que contribuyen al bienestar. </a:t>
            </a:r>
          </a:p>
          <a:p>
            <a:pPr algn="just"/>
            <a:r>
              <a:rPr lang="es-MX" sz="2000" dirty="0">
                <a:solidFill>
                  <a:schemeClr val="tx1"/>
                </a:solidFill>
              </a:rPr>
              <a:t> </a:t>
            </a:r>
            <a:r>
              <a:rPr lang="es-MX" sz="2000" dirty="0" smtClean="0">
                <a:solidFill>
                  <a:schemeClr val="tx1"/>
                </a:solidFill>
              </a:rPr>
              <a:t>Se requiere difundir la intención estratégica.</a:t>
            </a:r>
            <a:endParaRPr lang="es-MX" sz="2000" dirty="0">
              <a:solidFill>
                <a:schemeClr val="tx1"/>
              </a:solidFill>
            </a:endParaRPr>
          </a:p>
        </p:txBody>
      </p:sp>
      <p:sp>
        <p:nvSpPr>
          <p:cNvPr id="10" name="Marcador de número de diapositiva 3"/>
          <p:cNvSpPr txBox="1">
            <a:spLocks/>
          </p:cNvSpPr>
          <p:nvPr/>
        </p:nvSpPr>
        <p:spPr bwMode="auto">
          <a:xfrm>
            <a:off x="8451577" y="8744226"/>
            <a:ext cx="4202689" cy="4299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65003" rIns="0" bIns="65003" anchor="b"/>
          <a:lstStyle/>
          <a:p>
            <a:pPr algn="ctr"/>
            <a:endParaRPr lang="es-ES" sz="1700" b="1" dirty="0">
              <a:solidFill>
                <a:srgbClr val="1F497D"/>
              </a:solidFill>
              <a:latin typeface="Arial"/>
              <a:cs typeface="Arial"/>
            </a:endParaRPr>
          </a:p>
          <a:p>
            <a:pPr algn="ctr"/>
            <a:r>
              <a:rPr lang="es-ES" sz="17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Primera Sesión Extraordinaria 2019   </a:t>
            </a:r>
            <a:r>
              <a:rPr lang="es-ES" sz="1700" b="1" dirty="0" smtClean="0">
                <a:solidFill>
                  <a:schemeClr val="tx2"/>
                </a:solidFill>
                <a:latin typeface="Arial"/>
                <a:cs typeface="Arial"/>
              </a:rPr>
              <a:t>40</a:t>
            </a:r>
            <a:endParaRPr lang="es-ES" sz="1700" b="1" dirty="0">
              <a:solidFill>
                <a:schemeClr val="tx2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84903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31214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 bwMode="auto">
          <a:xfrm>
            <a:off x="636588" y="663894"/>
            <a:ext cx="10548937" cy="638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30046" tIns="65023" rIns="130046" bIns="65023" numCol="1" anchor="t" anchorCtr="0" compatLnSpc="1">
            <a:prstTxWarp prst="textNoShape">
              <a:avLst/>
            </a:prstTxWarp>
          </a:bodyPr>
          <a:lstStyle>
            <a:lvl1pPr algn="ctr" defTabSz="650230" rtl="0" eaLnBrk="1" latinLnBrk="0" hangingPunct="1">
              <a:spcBef>
                <a:spcPct val="0"/>
              </a:spcBef>
              <a:buNone/>
              <a:defRPr sz="6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MX" sz="3600" b="1" dirty="0" smtClean="0">
                <a:solidFill>
                  <a:schemeClr val="accent1"/>
                </a:solidFill>
                <a:latin typeface="Arial" charset="0"/>
                <a:ea typeface="MS PGothic" charset="0"/>
                <a:cs typeface="MS PGothic" charset="0"/>
              </a:rPr>
              <a:t>Objetivos</a:t>
            </a:r>
            <a:endParaRPr lang="es-MX" sz="3600" b="1" dirty="0">
              <a:solidFill>
                <a:schemeClr val="accent1"/>
              </a:solidFill>
              <a:latin typeface="Arial" charset="0"/>
              <a:ea typeface="MS PGothic" charset="0"/>
              <a:cs typeface="MS PGothic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274320" y="1610764"/>
            <a:ext cx="12412980" cy="72918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l" eaLnBrk="1" hangingPunct="1">
              <a:lnSpc>
                <a:spcPct val="80000"/>
              </a:lnSpc>
              <a:buFont typeface="Wingdings" panose="05000000000000000000" pitchFamily="2" charset="2"/>
              <a:buChar char="§"/>
            </a:pPr>
            <a:endParaRPr lang="es-MX" altLang="es-MX" sz="3200" dirty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es-MX" sz="3200" dirty="0"/>
              <a:t>Contar con una evaluación diagnóstica de la percepción del personal con respecto al clima laboral en que ofrecen </a:t>
            </a:r>
            <a:r>
              <a:rPr lang="es-MX" sz="3200" dirty="0" smtClean="0"/>
              <a:t>los servicios, dentro de las </a:t>
            </a:r>
            <a:r>
              <a:rPr lang="es-MX" sz="3200" dirty="0"/>
              <a:t>diferentes dimensiones y variables </a:t>
            </a:r>
            <a:r>
              <a:rPr lang="es-MX" sz="3200" dirty="0" smtClean="0"/>
              <a:t>que evalúa la encuesta de Clima organizacional.</a:t>
            </a:r>
            <a:endParaRPr lang="es-MX" sz="3200" dirty="0"/>
          </a:p>
          <a:p>
            <a:pPr marL="457200" indent="-457200" algn="l">
              <a:buFont typeface="Wingdings" panose="05000000000000000000" pitchFamily="2" charset="2"/>
              <a:buChar char="§"/>
            </a:pPr>
            <a:endParaRPr lang="es-MX" sz="3200" dirty="0"/>
          </a:p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es-MX" sz="3200" dirty="0"/>
              <a:t>Detectar las áreas de oportunidad por unidad a mejorar dentro del clima laboral, a partir del resultado obtenido con la finalidad de generar estrategias y acciones que propicien ambientes altamente productivos y generen satisfacción en el personal.</a:t>
            </a:r>
          </a:p>
          <a:p>
            <a:pPr marL="457200" indent="-457200" algn="l">
              <a:buFont typeface="Wingdings" panose="05000000000000000000" pitchFamily="2" charset="2"/>
              <a:buChar char="§"/>
            </a:pPr>
            <a:endParaRPr lang="es-MX" sz="3200" dirty="0"/>
          </a:p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es-MX" sz="3200" dirty="0"/>
              <a:t>Proporcionar la información para la toma de </a:t>
            </a:r>
            <a:r>
              <a:rPr lang="es-MX" sz="3200" dirty="0" err="1"/>
              <a:t>desiciones</a:t>
            </a:r>
            <a:r>
              <a:rPr lang="es-MX" sz="3200" dirty="0"/>
              <a:t>, estrategias y mecanismos que permitan incrementar el compromiso y la motivación del personal adscrito a  Servicios de Salud del Estado de Querétaro. </a:t>
            </a:r>
          </a:p>
          <a:p>
            <a:pPr marL="457200" indent="-457200" algn="l" eaLnBrk="1" hangingPunct="1">
              <a:lnSpc>
                <a:spcPct val="80000"/>
              </a:lnSpc>
              <a:buFont typeface="Wingdings" panose="05000000000000000000" pitchFamily="2" charset="2"/>
              <a:buChar char="§"/>
            </a:pPr>
            <a:endParaRPr lang="es-MX" altLang="es-MX" sz="32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Marcador de número de diapositiva 3"/>
          <p:cNvSpPr txBox="1">
            <a:spLocks/>
          </p:cNvSpPr>
          <p:nvPr/>
        </p:nvSpPr>
        <p:spPr bwMode="auto">
          <a:xfrm>
            <a:off x="8507187" y="8493612"/>
            <a:ext cx="4202689" cy="4299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65003" rIns="0" bIns="65003" anchor="b"/>
          <a:lstStyle/>
          <a:p>
            <a:pPr algn="ctr"/>
            <a:endParaRPr lang="es-ES" sz="1700" b="1" dirty="0">
              <a:solidFill>
                <a:srgbClr val="1F497D"/>
              </a:solidFill>
              <a:latin typeface="Arial"/>
              <a:cs typeface="Arial"/>
            </a:endParaRPr>
          </a:p>
          <a:p>
            <a:pPr algn="ctr"/>
            <a:r>
              <a:rPr lang="es-ES" sz="17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Primera Sesión Extraordinaria 2019   </a:t>
            </a:r>
            <a:r>
              <a:rPr lang="es-ES" sz="1700" b="1" dirty="0" smtClean="0">
                <a:solidFill>
                  <a:schemeClr val="tx2"/>
                </a:solidFill>
                <a:latin typeface="Arial"/>
                <a:cs typeface="Arial"/>
              </a:rPr>
              <a:t>11</a:t>
            </a:r>
            <a:endParaRPr lang="es-ES" sz="1700" b="1" dirty="0">
              <a:solidFill>
                <a:schemeClr val="tx2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921636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 bwMode="auto">
          <a:xfrm>
            <a:off x="410536" y="389996"/>
            <a:ext cx="5424207" cy="638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30046" tIns="65023" rIns="130046" bIns="65023" numCol="1" anchor="t" anchorCtr="0" compatLnSpc="1">
            <a:prstTxWarp prst="textNoShape">
              <a:avLst/>
            </a:prstTxWarp>
          </a:bodyPr>
          <a:lstStyle>
            <a:lvl1pPr algn="ctr" defTabSz="650230" rtl="0" eaLnBrk="1" latinLnBrk="0" hangingPunct="1">
              <a:spcBef>
                <a:spcPct val="0"/>
              </a:spcBef>
              <a:buNone/>
              <a:defRPr sz="6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MX" sz="3600" b="1" dirty="0" smtClean="0">
                <a:solidFill>
                  <a:schemeClr val="accent1"/>
                </a:solidFill>
                <a:latin typeface="Arial" charset="0"/>
                <a:ea typeface="MS PGothic" charset="0"/>
                <a:cs typeface="MS PGothic" charset="0"/>
              </a:rPr>
              <a:t>Criterios diagnósticos</a:t>
            </a:r>
            <a:endParaRPr lang="es-MX" sz="3600" b="1" dirty="0">
              <a:solidFill>
                <a:schemeClr val="accent1"/>
              </a:solidFill>
              <a:latin typeface="Arial" charset="0"/>
              <a:ea typeface="MS PGothic" charset="0"/>
              <a:cs typeface="MS PGothic" charset="0"/>
            </a:endParaRPr>
          </a:p>
        </p:txBody>
      </p:sp>
      <p:sp>
        <p:nvSpPr>
          <p:cNvPr id="3" name="Título 1"/>
          <p:cNvSpPr txBox="1">
            <a:spLocks/>
          </p:cNvSpPr>
          <p:nvPr/>
        </p:nvSpPr>
        <p:spPr bwMode="auto">
          <a:xfrm>
            <a:off x="655858" y="1049805"/>
            <a:ext cx="1867128" cy="638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30046" tIns="65023" rIns="130046" bIns="65023" numCol="1" anchor="t" anchorCtr="0" compatLnSpc="1">
            <a:prstTxWarp prst="textNoShape">
              <a:avLst/>
            </a:prstTxWarp>
          </a:bodyPr>
          <a:lstStyle>
            <a:lvl1pPr algn="ctr" defTabSz="650230" rtl="0" eaLnBrk="1" latinLnBrk="0" hangingPunct="1">
              <a:spcBef>
                <a:spcPct val="0"/>
              </a:spcBef>
              <a:buNone/>
              <a:defRPr sz="6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MX" sz="28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  <a:ea typeface="MS PGothic" charset="0"/>
                <a:cs typeface="MS PGothic" charset="0"/>
              </a:rPr>
              <a:t>Universo  </a:t>
            </a:r>
            <a:endParaRPr lang="es-MX" sz="2800" b="1" dirty="0">
              <a:solidFill>
                <a:schemeClr val="bg1">
                  <a:lumMod val="50000"/>
                </a:schemeClr>
              </a:solidFill>
              <a:latin typeface="Arial" charset="0"/>
              <a:ea typeface="MS PGothic" charset="0"/>
              <a:cs typeface="MS PGothic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410536" y="1578007"/>
            <a:ext cx="5713423" cy="8679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lnSpc>
                <a:spcPct val="90000"/>
              </a:lnSpc>
              <a:buFontTx/>
              <a:buChar char="-"/>
            </a:pPr>
            <a:r>
              <a:rPr lang="es-ES" altLang="es-MX" dirty="0">
                <a:solidFill>
                  <a:schemeClr val="tx2">
                    <a:lumMod val="75000"/>
                  </a:schemeClr>
                </a:solidFill>
              </a:rPr>
              <a:t>7484 </a:t>
            </a:r>
            <a:r>
              <a:rPr lang="es-ES" altLang="es-MX" dirty="0" smtClean="0">
                <a:solidFill>
                  <a:schemeClr val="tx2">
                    <a:lumMod val="75000"/>
                  </a:schemeClr>
                </a:solidFill>
              </a:rPr>
              <a:t>trabajadores </a:t>
            </a:r>
            <a:r>
              <a:rPr lang="es-ES" altLang="es-MX" sz="2000" dirty="0" smtClean="0">
                <a:solidFill>
                  <a:schemeClr val="tx2">
                    <a:lumMod val="75000"/>
                  </a:schemeClr>
                </a:solidFill>
              </a:rPr>
              <a:t>al 31/12/2018 </a:t>
            </a:r>
          </a:p>
          <a:p>
            <a:pPr marL="457200" indent="-457200">
              <a:lnSpc>
                <a:spcPct val="90000"/>
              </a:lnSpc>
              <a:buFontTx/>
              <a:buChar char="-"/>
            </a:pPr>
            <a:r>
              <a:rPr lang="es-ES" sz="2000" dirty="0" smtClean="0">
                <a:solidFill>
                  <a:schemeClr val="tx2">
                    <a:lumMod val="75000"/>
                  </a:schemeClr>
                </a:solidFill>
              </a:rPr>
              <a:t>Se esperaba una participación del 60%</a:t>
            </a:r>
            <a:endParaRPr lang="es-MX" sz="20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Título 1"/>
          <p:cNvSpPr txBox="1">
            <a:spLocks/>
          </p:cNvSpPr>
          <p:nvPr/>
        </p:nvSpPr>
        <p:spPr bwMode="auto">
          <a:xfrm>
            <a:off x="655857" y="2613790"/>
            <a:ext cx="1867128" cy="638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30046" tIns="65023" rIns="130046" bIns="65023" numCol="1" anchor="t" anchorCtr="0" compatLnSpc="1">
            <a:prstTxWarp prst="textNoShape">
              <a:avLst/>
            </a:prstTxWarp>
          </a:bodyPr>
          <a:lstStyle>
            <a:lvl1pPr algn="ctr" defTabSz="650230" rtl="0" eaLnBrk="1" latinLnBrk="0" hangingPunct="1">
              <a:spcBef>
                <a:spcPct val="0"/>
              </a:spcBef>
              <a:buNone/>
              <a:defRPr sz="6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MX" sz="28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  <a:ea typeface="MS PGothic" charset="0"/>
                <a:cs typeface="MS PGothic" charset="0"/>
              </a:rPr>
              <a:t>Encuesta </a:t>
            </a:r>
            <a:endParaRPr lang="es-MX" sz="2800" b="1" dirty="0">
              <a:solidFill>
                <a:schemeClr val="bg1">
                  <a:lumMod val="50000"/>
                </a:schemeClr>
              </a:solidFill>
              <a:latin typeface="Arial" charset="0"/>
              <a:ea typeface="MS PGothic" charset="0"/>
              <a:cs typeface="MS PGothic" charset="0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255634" y="3282601"/>
            <a:ext cx="5152372" cy="5909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lnSpc>
                <a:spcPct val="90000"/>
              </a:lnSpc>
              <a:buFontTx/>
              <a:buChar char="-"/>
            </a:pPr>
            <a:r>
              <a:rPr lang="es-ES" altLang="es-MX" dirty="0" smtClean="0">
                <a:solidFill>
                  <a:schemeClr val="tx2">
                    <a:lumMod val="75000"/>
                  </a:schemeClr>
                </a:solidFill>
              </a:rPr>
              <a:t>ECCO, escala tipo </a:t>
            </a:r>
            <a:r>
              <a:rPr lang="es-ES" altLang="es-MX" dirty="0" err="1" smtClean="0">
                <a:solidFill>
                  <a:schemeClr val="tx2">
                    <a:lumMod val="75000"/>
                  </a:schemeClr>
                </a:solidFill>
              </a:rPr>
              <a:t>likert</a:t>
            </a:r>
            <a:r>
              <a:rPr lang="es-ES" altLang="es-MX" sz="20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es-MX" sz="20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Título 1"/>
          <p:cNvSpPr txBox="1">
            <a:spLocks/>
          </p:cNvSpPr>
          <p:nvPr/>
        </p:nvSpPr>
        <p:spPr bwMode="auto">
          <a:xfrm>
            <a:off x="655857" y="3823903"/>
            <a:ext cx="2629127" cy="638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30046" tIns="65023" rIns="130046" bIns="65023" numCol="1" anchor="t" anchorCtr="0" compatLnSpc="1">
            <a:prstTxWarp prst="textNoShape">
              <a:avLst/>
            </a:prstTxWarp>
          </a:bodyPr>
          <a:lstStyle>
            <a:lvl1pPr algn="ctr" defTabSz="650230" rtl="0" eaLnBrk="1" latinLnBrk="0" hangingPunct="1">
              <a:spcBef>
                <a:spcPct val="0"/>
              </a:spcBef>
              <a:buNone/>
              <a:defRPr sz="6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MX" sz="28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  <a:ea typeface="MS PGothic" charset="0"/>
                <a:cs typeface="MS PGothic" charset="0"/>
              </a:rPr>
              <a:t>Dimensiones   </a:t>
            </a:r>
            <a:endParaRPr lang="es-MX" sz="2800" b="1" dirty="0">
              <a:solidFill>
                <a:schemeClr val="bg1">
                  <a:lumMod val="50000"/>
                </a:schemeClr>
              </a:solidFill>
              <a:latin typeface="Arial" charset="0"/>
              <a:ea typeface="MS PGothic" charset="0"/>
              <a:cs typeface="MS PGothic" charset="0"/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255635" y="4481384"/>
            <a:ext cx="4269117" cy="10895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lnSpc>
                <a:spcPct val="90000"/>
              </a:lnSpc>
              <a:buFontTx/>
              <a:buChar char="-"/>
            </a:pPr>
            <a:r>
              <a:rPr lang="es-ES" altLang="es-MX" dirty="0" smtClean="0">
                <a:solidFill>
                  <a:schemeClr val="tx2">
                    <a:lumMod val="75000"/>
                  </a:schemeClr>
                </a:solidFill>
              </a:rPr>
              <a:t>17 dimensiones en </a:t>
            </a:r>
          </a:p>
          <a:p>
            <a:pPr>
              <a:lnSpc>
                <a:spcPct val="90000"/>
              </a:lnSpc>
            </a:pPr>
            <a:r>
              <a:rPr lang="es-ES" altLang="es-MX" dirty="0" smtClean="0">
                <a:solidFill>
                  <a:schemeClr val="tx2">
                    <a:lumMod val="75000"/>
                  </a:schemeClr>
                </a:solidFill>
              </a:rPr>
              <a:t>74 preguntas</a:t>
            </a:r>
            <a:endParaRPr lang="es-MX" sz="20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9" name="Título 1"/>
          <p:cNvSpPr txBox="1">
            <a:spLocks/>
          </p:cNvSpPr>
          <p:nvPr/>
        </p:nvSpPr>
        <p:spPr bwMode="auto">
          <a:xfrm>
            <a:off x="455746" y="5558243"/>
            <a:ext cx="4752149" cy="638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30046" tIns="65023" rIns="130046" bIns="65023" numCol="1" anchor="t" anchorCtr="0" compatLnSpc="1">
            <a:prstTxWarp prst="textNoShape">
              <a:avLst/>
            </a:prstTxWarp>
          </a:bodyPr>
          <a:lstStyle>
            <a:lvl1pPr algn="ctr" defTabSz="650230" rtl="0" eaLnBrk="1" latinLnBrk="0" hangingPunct="1">
              <a:spcBef>
                <a:spcPct val="0"/>
              </a:spcBef>
              <a:buNone/>
              <a:defRPr sz="6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MX" sz="28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  <a:ea typeface="MS PGothic" charset="0"/>
                <a:cs typeface="MS PGothic" charset="0"/>
              </a:rPr>
              <a:t>Criterio de inclusión   </a:t>
            </a:r>
            <a:endParaRPr lang="es-MX" sz="2800" b="1" dirty="0">
              <a:solidFill>
                <a:schemeClr val="bg1">
                  <a:lumMod val="50000"/>
                </a:schemeClr>
              </a:solidFill>
              <a:latin typeface="Arial" charset="0"/>
              <a:ea typeface="MS PGothic" charset="0"/>
              <a:cs typeface="MS PGothic" charset="0"/>
            </a:endParaRPr>
          </a:p>
        </p:txBody>
      </p:sp>
      <p:sp>
        <p:nvSpPr>
          <p:cNvPr id="10" name="Rectángulo 9"/>
          <p:cNvSpPr/>
          <p:nvPr/>
        </p:nvSpPr>
        <p:spPr>
          <a:xfrm>
            <a:off x="167000" y="6314425"/>
            <a:ext cx="5667743" cy="14219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90000"/>
              </a:lnSpc>
              <a:buFontTx/>
              <a:buChar char="-"/>
            </a:pPr>
            <a:r>
              <a:rPr lang="es-MX" sz="2400" dirty="0" smtClean="0">
                <a:solidFill>
                  <a:schemeClr val="tx2">
                    <a:lumMod val="75000"/>
                  </a:schemeClr>
                </a:solidFill>
              </a:rPr>
              <a:t>100% del personal registrado en SESEQ sin importar su tipo de contratación o recurso al 31-12-2018 que este registrado en la nómina de SESEQ.</a:t>
            </a:r>
            <a:endParaRPr lang="es-MX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2" name="Imagen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2400" y="2021012"/>
            <a:ext cx="6172200" cy="6010275"/>
          </a:xfrm>
          <a:prstGeom prst="rect">
            <a:avLst/>
          </a:prstGeom>
        </p:spPr>
      </p:pic>
      <p:sp>
        <p:nvSpPr>
          <p:cNvPr id="13" name="Título 1"/>
          <p:cNvSpPr txBox="1">
            <a:spLocks/>
          </p:cNvSpPr>
          <p:nvPr/>
        </p:nvSpPr>
        <p:spPr bwMode="auto">
          <a:xfrm>
            <a:off x="480119" y="7746425"/>
            <a:ext cx="4752149" cy="638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30046" tIns="65023" rIns="130046" bIns="65023" numCol="1" anchor="t" anchorCtr="0" compatLnSpc="1">
            <a:prstTxWarp prst="textNoShape">
              <a:avLst/>
            </a:prstTxWarp>
          </a:bodyPr>
          <a:lstStyle>
            <a:lvl1pPr algn="ctr" defTabSz="650230" rtl="0" eaLnBrk="1" latinLnBrk="0" hangingPunct="1">
              <a:spcBef>
                <a:spcPct val="0"/>
              </a:spcBef>
              <a:buNone/>
              <a:defRPr sz="6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MX" sz="28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  <a:ea typeface="MS PGothic" charset="0"/>
                <a:cs typeface="MS PGothic" charset="0"/>
              </a:rPr>
              <a:t>Fechas de aplicación   </a:t>
            </a:r>
            <a:endParaRPr lang="es-MX" sz="2800" b="1" dirty="0">
              <a:solidFill>
                <a:schemeClr val="bg1">
                  <a:lumMod val="50000"/>
                </a:schemeClr>
              </a:solidFill>
              <a:latin typeface="Arial" charset="0"/>
              <a:ea typeface="MS PGothic" charset="0"/>
              <a:cs typeface="MS PGothic" charset="0"/>
            </a:endParaRPr>
          </a:p>
        </p:txBody>
      </p:sp>
      <p:sp>
        <p:nvSpPr>
          <p:cNvPr id="14" name="Rectángulo 13"/>
          <p:cNvSpPr/>
          <p:nvPr/>
        </p:nvSpPr>
        <p:spPr>
          <a:xfrm>
            <a:off x="166999" y="8326718"/>
            <a:ext cx="5667743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90000"/>
              </a:lnSpc>
              <a:buFontTx/>
              <a:buChar char="-"/>
            </a:pPr>
            <a:r>
              <a:rPr lang="es-MX" sz="3200" dirty="0" smtClean="0">
                <a:solidFill>
                  <a:schemeClr val="tx2">
                    <a:lumMod val="75000"/>
                  </a:schemeClr>
                </a:solidFill>
              </a:rPr>
              <a:t>18 al 29 de marzo del 2019</a:t>
            </a:r>
            <a:endParaRPr lang="es-MX" sz="32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5" name="Marcador de número de diapositiva 3"/>
          <p:cNvSpPr txBox="1">
            <a:spLocks/>
          </p:cNvSpPr>
          <p:nvPr/>
        </p:nvSpPr>
        <p:spPr bwMode="auto">
          <a:xfrm>
            <a:off x="8507187" y="8493612"/>
            <a:ext cx="4202689" cy="4299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65003" rIns="0" bIns="65003" anchor="b"/>
          <a:lstStyle/>
          <a:p>
            <a:pPr algn="ctr"/>
            <a:endParaRPr lang="es-ES" sz="1700" b="1" dirty="0">
              <a:solidFill>
                <a:srgbClr val="1F497D"/>
              </a:solidFill>
              <a:latin typeface="Arial"/>
              <a:cs typeface="Arial"/>
            </a:endParaRPr>
          </a:p>
          <a:p>
            <a:pPr algn="ctr"/>
            <a:r>
              <a:rPr lang="es-ES" sz="17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Primera Sesión Extraordinaria 2019   </a:t>
            </a:r>
            <a:r>
              <a:rPr lang="es-ES" sz="1700" b="1" dirty="0" smtClean="0">
                <a:solidFill>
                  <a:schemeClr val="tx2"/>
                </a:solidFill>
                <a:latin typeface="Arial"/>
                <a:cs typeface="Arial"/>
              </a:rPr>
              <a:t>12</a:t>
            </a:r>
            <a:endParaRPr lang="es-ES" sz="1700" b="1" dirty="0">
              <a:solidFill>
                <a:schemeClr val="tx2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320762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592" y="4802640"/>
            <a:ext cx="12276380" cy="3928405"/>
          </a:xfrm>
          <a:prstGeom prst="rect">
            <a:avLst/>
          </a:prstGeom>
        </p:spPr>
      </p:pic>
      <p:sp>
        <p:nvSpPr>
          <p:cNvPr id="3" name="Título 1"/>
          <p:cNvSpPr txBox="1">
            <a:spLocks/>
          </p:cNvSpPr>
          <p:nvPr/>
        </p:nvSpPr>
        <p:spPr bwMode="auto">
          <a:xfrm>
            <a:off x="571273" y="487681"/>
            <a:ext cx="10548937" cy="638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30046" tIns="65023" rIns="130046" bIns="65023" numCol="1" anchor="t" anchorCtr="0" compatLnSpc="1">
            <a:prstTxWarp prst="textNoShape">
              <a:avLst/>
            </a:prstTxWarp>
          </a:bodyPr>
          <a:lstStyle>
            <a:lvl1pPr algn="ctr" defTabSz="650230" rtl="0" eaLnBrk="1" latinLnBrk="0" hangingPunct="1">
              <a:spcBef>
                <a:spcPct val="0"/>
              </a:spcBef>
              <a:buNone/>
              <a:defRPr sz="6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MX" sz="3600" b="1" dirty="0" smtClean="0">
                <a:solidFill>
                  <a:schemeClr val="accent1"/>
                </a:solidFill>
                <a:latin typeface="Arial" charset="0"/>
                <a:ea typeface="MS PGothic" charset="0"/>
                <a:cs typeface="MS PGothic" charset="0"/>
              </a:rPr>
              <a:t>Aplicación de la encuesta</a:t>
            </a:r>
            <a:endParaRPr lang="es-MX" sz="3600" b="1" dirty="0">
              <a:solidFill>
                <a:schemeClr val="accent1"/>
              </a:solidFill>
              <a:latin typeface="Arial" charset="0"/>
              <a:ea typeface="MS PGothic" charset="0"/>
              <a:cs typeface="MS PGothic" charset="0"/>
            </a:endParaRPr>
          </a:p>
        </p:txBody>
      </p:sp>
      <p:sp>
        <p:nvSpPr>
          <p:cNvPr id="4" name="Rectángulo redondeado 3"/>
          <p:cNvSpPr/>
          <p:nvPr/>
        </p:nvSpPr>
        <p:spPr>
          <a:xfrm>
            <a:off x="411480" y="1409700"/>
            <a:ext cx="2919549" cy="1554480"/>
          </a:xfrm>
          <a:prstGeom prst="roundRect">
            <a:avLst/>
          </a:prstGeom>
          <a:solidFill>
            <a:schemeClr val="bg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400" b="1" dirty="0" smtClean="0">
                <a:solidFill>
                  <a:schemeClr val="tx2">
                    <a:lumMod val="75000"/>
                  </a:schemeClr>
                </a:solidFill>
              </a:rPr>
              <a:t>Coordinación con recursos humanos</a:t>
            </a:r>
            <a:endParaRPr lang="es-MX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Rectángulo redondeado 4"/>
          <p:cNvSpPr/>
          <p:nvPr/>
        </p:nvSpPr>
        <p:spPr>
          <a:xfrm>
            <a:off x="3331030" y="1383574"/>
            <a:ext cx="9056913" cy="1580606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s-MX" sz="28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Claves únicas de identificación por trabajador (RFC).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s-MX" sz="28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Difusión por memos, correos, inclusión en los recibos de nomina quincena 3,4 y 5</a:t>
            </a:r>
          </a:p>
        </p:txBody>
      </p:sp>
      <p:sp>
        <p:nvSpPr>
          <p:cNvPr id="6" name="Rectángulo redondeado 5"/>
          <p:cNvSpPr/>
          <p:nvPr/>
        </p:nvSpPr>
        <p:spPr>
          <a:xfrm>
            <a:off x="419923" y="2964180"/>
            <a:ext cx="2919550" cy="1838461"/>
          </a:xfrm>
          <a:prstGeom prst="roundRect">
            <a:avLst/>
          </a:prstGeom>
          <a:solidFill>
            <a:schemeClr val="bg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400" b="1" dirty="0">
                <a:solidFill>
                  <a:schemeClr val="tx2">
                    <a:lumMod val="75000"/>
                  </a:schemeClr>
                </a:solidFill>
              </a:rPr>
              <a:t>Encuesta accesible en plataforma</a:t>
            </a:r>
          </a:p>
        </p:txBody>
      </p:sp>
      <p:sp>
        <p:nvSpPr>
          <p:cNvPr id="7" name="Rectángulo redondeado 6"/>
          <p:cNvSpPr/>
          <p:nvPr/>
        </p:nvSpPr>
        <p:spPr>
          <a:xfrm>
            <a:off x="3352140" y="2964180"/>
            <a:ext cx="9035804" cy="183846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sz="28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Captura de datos por internet (acceso móvil 24 </a:t>
            </a:r>
            <a:r>
              <a:rPr lang="es-MX" sz="2800" dirty="0" err="1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hrs</a:t>
            </a:r>
            <a:r>
              <a:rPr lang="es-MX" sz="28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.)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s-MX" sz="28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Información en tiempo real.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s-MX" sz="28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Toma de decisiones oportunas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s-MX" sz="28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Continuidad, confidencialidad, medición anual. </a:t>
            </a:r>
            <a:endParaRPr lang="es-MX" sz="2800" dirty="0">
              <a:solidFill>
                <a:schemeClr val="tx2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9" name="Marcador de número de diapositiva 3"/>
          <p:cNvSpPr txBox="1">
            <a:spLocks/>
          </p:cNvSpPr>
          <p:nvPr/>
        </p:nvSpPr>
        <p:spPr bwMode="auto">
          <a:xfrm>
            <a:off x="8468283" y="8717104"/>
            <a:ext cx="4202689" cy="4299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65003" rIns="0" bIns="65003" anchor="b"/>
          <a:lstStyle/>
          <a:p>
            <a:pPr algn="ctr"/>
            <a:endParaRPr lang="es-ES" sz="1700" b="1" dirty="0">
              <a:solidFill>
                <a:srgbClr val="1F497D"/>
              </a:solidFill>
              <a:latin typeface="Arial"/>
              <a:cs typeface="Arial"/>
            </a:endParaRPr>
          </a:p>
          <a:p>
            <a:pPr algn="ctr"/>
            <a:r>
              <a:rPr lang="es-ES" sz="17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Primera Sesión Extraordinaria 2019   </a:t>
            </a:r>
            <a:r>
              <a:rPr lang="es-ES" sz="1700" b="1" dirty="0" smtClean="0">
                <a:solidFill>
                  <a:schemeClr val="tx2"/>
                </a:solidFill>
                <a:latin typeface="Arial"/>
                <a:cs typeface="Arial"/>
              </a:rPr>
              <a:t>13</a:t>
            </a:r>
            <a:endParaRPr lang="es-ES" sz="1700" b="1" dirty="0">
              <a:solidFill>
                <a:schemeClr val="tx2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676718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 bwMode="auto">
          <a:xfrm>
            <a:off x="410536" y="389996"/>
            <a:ext cx="9647864" cy="638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30046" tIns="65023" rIns="130046" bIns="65023" numCol="1" anchor="t" anchorCtr="0" compatLnSpc="1">
            <a:prstTxWarp prst="textNoShape">
              <a:avLst/>
            </a:prstTxWarp>
          </a:bodyPr>
          <a:lstStyle>
            <a:lvl1pPr algn="ctr" defTabSz="650230" rtl="0" eaLnBrk="1" latinLnBrk="0" hangingPunct="1">
              <a:spcBef>
                <a:spcPct val="0"/>
              </a:spcBef>
              <a:buNone/>
              <a:defRPr sz="6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MX" sz="3600" b="1" dirty="0" smtClean="0">
                <a:solidFill>
                  <a:schemeClr val="accent1"/>
                </a:solidFill>
                <a:latin typeface="Arial" charset="0"/>
                <a:ea typeface="MS PGothic" charset="0"/>
                <a:cs typeface="MS PGothic" charset="0"/>
              </a:rPr>
              <a:t>Resultados de la Evaluación diagnóstica</a:t>
            </a:r>
            <a:endParaRPr lang="es-MX" sz="3600" b="1" dirty="0">
              <a:solidFill>
                <a:schemeClr val="accent1"/>
              </a:solidFill>
              <a:latin typeface="Arial" charset="0"/>
              <a:ea typeface="MS PGothic" charset="0"/>
              <a:cs typeface="MS PGothic" charset="0"/>
            </a:endParaRPr>
          </a:p>
        </p:txBody>
      </p:sp>
      <p:sp>
        <p:nvSpPr>
          <p:cNvPr id="3" name="Título 1"/>
          <p:cNvSpPr txBox="1">
            <a:spLocks/>
          </p:cNvSpPr>
          <p:nvPr/>
        </p:nvSpPr>
        <p:spPr bwMode="auto">
          <a:xfrm>
            <a:off x="410536" y="1049805"/>
            <a:ext cx="1867128" cy="638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30046" tIns="65023" rIns="130046" bIns="65023" numCol="1" anchor="t" anchorCtr="0" compatLnSpc="1">
            <a:prstTxWarp prst="textNoShape">
              <a:avLst/>
            </a:prstTxWarp>
          </a:bodyPr>
          <a:lstStyle>
            <a:lvl1pPr algn="ctr" defTabSz="650230" rtl="0" eaLnBrk="1" latinLnBrk="0" hangingPunct="1">
              <a:spcBef>
                <a:spcPct val="0"/>
              </a:spcBef>
              <a:buNone/>
              <a:defRPr sz="6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MX" sz="28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  <a:ea typeface="MS PGothic" charset="0"/>
                <a:cs typeface="MS PGothic" charset="0"/>
              </a:rPr>
              <a:t>Universo  </a:t>
            </a:r>
            <a:endParaRPr lang="es-MX" sz="2800" b="1" dirty="0">
              <a:solidFill>
                <a:schemeClr val="bg1">
                  <a:lumMod val="50000"/>
                </a:schemeClr>
              </a:solidFill>
              <a:latin typeface="Arial" charset="0"/>
              <a:ea typeface="MS PGothic" charset="0"/>
              <a:cs typeface="MS PGothic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410535" y="1739487"/>
            <a:ext cx="11607293" cy="7294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 eaLnBrk="1" hangingPunct="1">
              <a:buAutoNum type="arabicPeriod"/>
            </a:pPr>
            <a:r>
              <a:rPr lang="es-ES" altLang="es-MX" dirty="0" smtClean="0"/>
              <a:t>La </a:t>
            </a:r>
            <a:r>
              <a:rPr lang="es-ES" altLang="es-MX" dirty="0"/>
              <a:t>encuesta de Clima  Organizacional </a:t>
            </a:r>
            <a:r>
              <a:rPr lang="es-ES" altLang="es-MX" dirty="0" smtClean="0"/>
              <a:t>2019, </a:t>
            </a:r>
            <a:r>
              <a:rPr lang="es-ES" altLang="es-MX" dirty="0"/>
              <a:t>que se llevó a cabo del </a:t>
            </a:r>
            <a:r>
              <a:rPr lang="es-ES" altLang="es-MX" dirty="0" smtClean="0"/>
              <a:t>18 </a:t>
            </a:r>
            <a:r>
              <a:rPr lang="es-ES" altLang="es-MX" dirty="0"/>
              <a:t>al </a:t>
            </a:r>
            <a:r>
              <a:rPr lang="es-ES" altLang="es-MX" dirty="0" smtClean="0"/>
              <a:t>29 </a:t>
            </a:r>
            <a:r>
              <a:rPr lang="es-ES" altLang="es-MX" dirty="0"/>
              <a:t>de </a:t>
            </a:r>
            <a:r>
              <a:rPr lang="es-ES" altLang="es-MX" dirty="0" smtClean="0"/>
              <a:t>marzo, </a:t>
            </a:r>
            <a:r>
              <a:rPr lang="es-ES" altLang="es-MX" dirty="0"/>
              <a:t>logró captar el interés de </a:t>
            </a:r>
            <a:r>
              <a:rPr lang="es-ES" altLang="es-MX" dirty="0" smtClean="0"/>
              <a:t>4370 trabajadores, de un total de 7484  </a:t>
            </a:r>
            <a:r>
              <a:rPr lang="es-ES" altLang="es-MX" dirty="0"/>
              <a:t>lo que representa un </a:t>
            </a:r>
            <a:r>
              <a:rPr lang="es-ES" altLang="es-MX" dirty="0" smtClean="0">
                <a:solidFill>
                  <a:schemeClr val="accent1"/>
                </a:solidFill>
              </a:rPr>
              <a:t>58.4% </a:t>
            </a:r>
            <a:r>
              <a:rPr lang="es-ES" altLang="es-MX" dirty="0">
                <a:solidFill>
                  <a:schemeClr val="accent1"/>
                </a:solidFill>
              </a:rPr>
              <a:t>de cumplimiento </a:t>
            </a:r>
            <a:r>
              <a:rPr lang="es-ES" altLang="es-MX" dirty="0"/>
              <a:t>con respecto </a:t>
            </a:r>
            <a:r>
              <a:rPr lang="es-ES" altLang="es-MX" dirty="0" smtClean="0"/>
              <a:t>al 60% </a:t>
            </a:r>
            <a:r>
              <a:rPr lang="es-ES" altLang="es-MX" dirty="0"/>
              <a:t>esperado. </a:t>
            </a:r>
            <a:endParaRPr lang="es-ES" altLang="es-MX" dirty="0" smtClean="0"/>
          </a:p>
          <a:p>
            <a:pPr eaLnBrk="1" hangingPunct="1"/>
            <a:endParaRPr lang="es-ES" altLang="es-MX" dirty="0" smtClean="0"/>
          </a:p>
          <a:p>
            <a:pPr eaLnBrk="1" hangingPunct="1"/>
            <a:r>
              <a:rPr lang="es-ES" altLang="es-MX" dirty="0" smtClean="0"/>
              <a:t>2. De estos trabajadores 3190 son de base (federal, estatal y regularizados)( 73%) y de contrato 1180 (27%).</a:t>
            </a:r>
          </a:p>
          <a:p>
            <a:pPr eaLnBrk="1" hangingPunct="1"/>
            <a:endParaRPr lang="es-ES" altLang="es-MX" dirty="0" smtClean="0"/>
          </a:p>
          <a:p>
            <a:pPr eaLnBrk="1" hangingPunct="1"/>
            <a:r>
              <a:rPr lang="es-ES" altLang="es-MX" dirty="0" smtClean="0"/>
              <a:t>3. Las direcciones con mayor número de participantes fueron la Dirección de Servicios de Salud (Jurisdicciones Sanitarias (2), Dirección de Servicios Médicos Hospitalarios. </a:t>
            </a:r>
          </a:p>
          <a:p>
            <a:pPr marL="742950" indent="-742950" eaLnBrk="1" hangingPunct="1">
              <a:buAutoNum type="arabicPeriod"/>
            </a:pPr>
            <a:endParaRPr lang="es-MX" altLang="es-MX" dirty="0"/>
          </a:p>
        </p:txBody>
      </p:sp>
      <p:sp>
        <p:nvSpPr>
          <p:cNvPr id="5" name="Marcador de número de diapositiva 3"/>
          <p:cNvSpPr txBox="1">
            <a:spLocks/>
          </p:cNvSpPr>
          <p:nvPr/>
        </p:nvSpPr>
        <p:spPr bwMode="auto">
          <a:xfrm>
            <a:off x="8468283" y="8717104"/>
            <a:ext cx="4202689" cy="4299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65003" rIns="0" bIns="65003" anchor="b"/>
          <a:lstStyle/>
          <a:p>
            <a:pPr algn="ctr"/>
            <a:endParaRPr lang="es-ES" sz="1700" b="1" dirty="0">
              <a:solidFill>
                <a:srgbClr val="1F497D"/>
              </a:solidFill>
              <a:latin typeface="Arial"/>
              <a:cs typeface="Arial"/>
            </a:endParaRPr>
          </a:p>
          <a:p>
            <a:pPr algn="ctr"/>
            <a:r>
              <a:rPr lang="es-ES" sz="17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Primera Sesión Extraordinaria 2019   </a:t>
            </a:r>
            <a:r>
              <a:rPr lang="es-ES" sz="1700" b="1" dirty="0" smtClean="0">
                <a:solidFill>
                  <a:schemeClr val="tx2"/>
                </a:solidFill>
                <a:latin typeface="Arial"/>
                <a:cs typeface="Arial"/>
              </a:rPr>
              <a:t>14</a:t>
            </a:r>
            <a:endParaRPr lang="es-ES" sz="1700" b="1" dirty="0">
              <a:solidFill>
                <a:schemeClr val="tx2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940364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 txBox="1">
            <a:spLocks/>
          </p:cNvSpPr>
          <p:nvPr/>
        </p:nvSpPr>
        <p:spPr bwMode="auto">
          <a:xfrm>
            <a:off x="236365" y="46430"/>
            <a:ext cx="8646378" cy="638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30046" tIns="65023" rIns="130046" bIns="65023" numCol="1" anchor="t" anchorCtr="0" compatLnSpc="1">
            <a:prstTxWarp prst="textNoShape">
              <a:avLst/>
            </a:prstTxWarp>
          </a:bodyPr>
          <a:lstStyle>
            <a:lvl1pPr algn="ctr" defTabSz="650230" rtl="0" eaLnBrk="1" latinLnBrk="0" hangingPunct="1">
              <a:spcBef>
                <a:spcPct val="0"/>
              </a:spcBef>
              <a:buNone/>
              <a:defRPr sz="6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MX" sz="28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  <a:ea typeface="MS PGothic" charset="0"/>
                <a:cs typeface="MS PGothic" charset="0"/>
              </a:rPr>
              <a:t>Dimensión Recompensas y reconocimientos  </a:t>
            </a:r>
            <a:endParaRPr lang="es-MX" sz="2800" b="1" dirty="0">
              <a:solidFill>
                <a:schemeClr val="bg1">
                  <a:lumMod val="50000"/>
                </a:schemeClr>
              </a:solidFill>
              <a:latin typeface="Arial" charset="0"/>
              <a:ea typeface="MS PGothic" charset="0"/>
              <a:cs typeface="MS PGothic" charset="0"/>
            </a:endParaRPr>
          </a:p>
        </p:txBody>
      </p:sp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70857545"/>
              </p:ext>
            </p:extLst>
          </p:nvPr>
        </p:nvGraphicFramePr>
        <p:xfrm>
          <a:off x="236365" y="533678"/>
          <a:ext cx="5511292" cy="39509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39163280"/>
              </p:ext>
            </p:extLst>
          </p:nvPr>
        </p:nvGraphicFramePr>
        <p:xfrm>
          <a:off x="5747657" y="492913"/>
          <a:ext cx="5859324" cy="39907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38723179"/>
              </p:ext>
            </p:extLst>
          </p:nvPr>
        </p:nvGraphicFramePr>
        <p:xfrm>
          <a:off x="236365" y="4833257"/>
          <a:ext cx="5511292" cy="39624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43690666"/>
              </p:ext>
            </p:extLst>
          </p:nvPr>
        </p:nvGraphicFramePr>
        <p:xfrm>
          <a:off x="6184488" y="4705086"/>
          <a:ext cx="5900526" cy="39413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cxnSp>
        <p:nvCxnSpPr>
          <p:cNvPr id="8" name="Conector recto de flecha 7"/>
          <p:cNvCxnSpPr/>
          <p:nvPr/>
        </p:nvCxnSpPr>
        <p:spPr>
          <a:xfrm flipV="1">
            <a:off x="8716297" y="1769806"/>
            <a:ext cx="2182761" cy="209427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cto de flecha 9"/>
          <p:cNvCxnSpPr/>
          <p:nvPr/>
        </p:nvCxnSpPr>
        <p:spPr>
          <a:xfrm flipH="1" flipV="1">
            <a:off x="1356852" y="5973098"/>
            <a:ext cx="1725561" cy="209427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cto de flecha 11"/>
          <p:cNvCxnSpPr/>
          <p:nvPr/>
        </p:nvCxnSpPr>
        <p:spPr>
          <a:xfrm flipH="1" flipV="1">
            <a:off x="7089058" y="5825613"/>
            <a:ext cx="2084439" cy="244823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de flecha 13"/>
          <p:cNvCxnSpPr/>
          <p:nvPr/>
        </p:nvCxnSpPr>
        <p:spPr>
          <a:xfrm flipV="1">
            <a:off x="3067665" y="1430594"/>
            <a:ext cx="14748" cy="243348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CuadroTexto 15"/>
          <p:cNvSpPr txBox="1"/>
          <p:nvPr/>
        </p:nvSpPr>
        <p:spPr>
          <a:xfrm>
            <a:off x="1106129" y="4292128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31%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17" name="CuadroTexto 16"/>
          <p:cNvSpPr txBox="1"/>
          <p:nvPr/>
        </p:nvSpPr>
        <p:spPr>
          <a:xfrm>
            <a:off x="2379406" y="4292128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39%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18" name="CuadroTexto 17"/>
          <p:cNvSpPr txBox="1"/>
          <p:nvPr/>
        </p:nvSpPr>
        <p:spPr>
          <a:xfrm>
            <a:off x="3805084" y="4295636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30%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19" name="CuadroTexto 18"/>
          <p:cNvSpPr txBox="1"/>
          <p:nvPr/>
        </p:nvSpPr>
        <p:spPr>
          <a:xfrm>
            <a:off x="1106129" y="8607438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58%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20" name="CuadroTexto 19"/>
          <p:cNvSpPr txBox="1"/>
          <p:nvPr/>
        </p:nvSpPr>
        <p:spPr>
          <a:xfrm>
            <a:off x="2330245" y="8626400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24%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21" name="CuadroTexto 20"/>
          <p:cNvSpPr txBox="1"/>
          <p:nvPr/>
        </p:nvSpPr>
        <p:spPr>
          <a:xfrm>
            <a:off x="3608438" y="8604277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18%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22" name="CuadroTexto 21"/>
          <p:cNvSpPr txBox="1"/>
          <p:nvPr/>
        </p:nvSpPr>
        <p:spPr>
          <a:xfrm>
            <a:off x="6700683" y="4284401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17%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23" name="CuadroTexto 22"/>
          <p:cNvSpPr txBox="1"/>
          <p:nvPr/>
        </p:nvSpPr>
        <p:spPr>
          <a:xfrm>
            <a:off x="8133735" y="4295636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23%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24" name="CuadroTexto 23"/>
          <p:cNvSpPr txBox="1"/>
          <p:nvPr/>
        </p:nvSpPr>
        <p:spPr>
          <a:xfrm>
            <a:off x="9529917" y="4310037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60%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25" name="CuadroTexto 24"/>
          <p:cNvSpPr txBox="1"/>
          <p:nvPr/>
        </p:nvSpPr>
        <p:spPr>
          <a:xfrm>
            <a:off x="7111632" y="8365763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57%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26" name="CuadroTexto 25"/>
          <p:cNvSpPr txBox="1"/>
          <p:nvPr/>
        </p:nvSpPr>
        <p:spPr>
          <a:xfrm>
            <a:off x="8617675" y="8435991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25%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27" name="CuadroTexto 26"/>
          <p:cNvSpPr txBox="1"/>
          <p:nvPr/>
        </p:nvSpPr>
        <p:spPr>
          <a:xfrm>
            <a:off x="9987117" y="8425097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18%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28" name="Marcador de número de diapositiva 3"/>
          <p:cNvSpPr txBox="1">
            <a:spLocks/>
          </p:cNvSpPr>
          <p:nvPr/>
        </p:nvSpPr>
        <p:spPr bwMode="auto">
          <a:xfrm>
            <a:off x="8451577" y="8744226"/>
            <a:ext cx="4202689" cy="4299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65003" rIns="0" bIns="65003" anchor="b"/>
          <a:lstStyle/>
          <a:p>
            <a:pPr algn="ctr"/>
            <a:endParaRPr lang="es-ES" sz="1700" b="1" dirty="0">
              <a:solidFill>
                <a:srgbClr val="1F497D"/>
              </a:solidFill>
              <a:latin typeface="Arial"/>
              <a:cs typeface="Arial"/>
            </a:endParaRPr>
          </a:p>
          <a:p>
            <a:pPr algn="ctr"/>
            <a:r>
              <a:rPr lang="es-ES" sz="17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Primera Sesión Extraordinaria 2019   </a:t>
            </a:r>
            <a:r>
              <a:rPr lang="es-ES" sz="1700" b="1" dirty="0" smtClean="0">
                <a:solidFill>
                  <a:schemeClr val="tx2"/>
                </a:solidFill>
                <a:latin typeface="Arial"/>
                <a:cs typeface="Arial"/>
              </a:rPr>
              <a:t>15</a:t>
            </a:r>
            <a:endParaRPr lang="es-ES" sz="1700" b="1" dirty="0">
              <a:solidFill>
                <a:schemeClr val="tx2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915173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-1" y="31207"/>
            <a:ext cx="1068977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s-MX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  <a:ea typeface="MS PGothic" charset="0"/>
                <a:cs typeface="MS PGothic" charset="0"/>
              </a:rPr>
              <a:t>Dimensión Mejora y cambio</a:t>
            </a:r>
            <a:endParaRPr lang="es-MX" b="1" dirty="0">
              <a:solidFill>
                <a:schemeClr val="bg1">
                  <a:lumMod val="50000"/>
                </a:schemeClr>
              </a:solidFill>
              <a:latin typeface="Arial" charset="0"/>
              <a:ea typeface="MS PGothic" charset="0"/>
              <a:cs typeface="MS PGothic" charset="0"/>
            </a:endParaRPr>
          </a:p>
        </p:txBody>
      </p:sp>
      <p:graphicFrame>
        <p:nvGraphicFramePr>
          <p:cNvPr id="3" name="Gráfico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13910604"/>
              </p:ext>
            </p:extLst>
          </p:nvPr>
        </p:nvGraphicFramePr>
        <p:xfrm>
          <a:off x="6017342" y="911735"/>
          <a:ext cx="6117772" cy="36154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42505289"/>
              </p:ext>
            </p:extLst>
          </p:nvPr>
        </p:nvGraphicFramePr>
        <p:xfrm>
          <a:off x="341085" y="4920342"/>
          <a:ext cx="5471885" cy="381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03979953"/>
              </p:ext>
            </p:extLst>
          </p:nvPr>
        </p:nvGraphicFramePr>
        <p:xfrm>
          <a:off x="0" y="675762"/>
          <a:ext cx="6408059" cy="39841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42050203"/>
              </p:ext>
            </p:extLst>
          </p:nvPr>
        </p:nvGraphicFramePr>
        <p:xfrm>
          <a:off x="6197597" y="4726545"/>
          <a:ext cx="6103257" cy="38753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cxnSp>
        <p:nvCxnSpPr>
          <p:cNvPr id="7" name="Conector recto de flecha 6"/>
          <p:cNvCxnSpPr/>
          <p:nvPr/>
        </p:nvCxnSpPr>
        <p:spPr>
          <a:xfrm flipH="1" flipV="1">
            <a:off x="7477432" y="5914103"/>
            <a:ext cx="1873045" cy="209427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cto de flecha 8"/>
          <p:cNvCxnSpPr/>
          <p:nvPr/>
        </p:nvCxnSpPr>
        <p:spPr>
          <a:xfrm flipH="1" flipV="1">
            <a:off x="7182466" y="2359742"/>
            <a:ext cx="2020528" cy="153383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cto de flecha 12"/>
          <p:cNvCxnSpPr/>
          <p:nvPr/>
        </p:nvCxnSpPr>
        <p:spPr>
          <a:xfrm flipH="1" flipV="1">
            <a:off x="1215337" y="1681317"/>
            <a:ext cx="2117798" cy="221225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de flecha 14"/>
          <p:cNvCxnSpPr/>
          <p:nvPr/>
        </p:nvCxnSpPr>
        <p:spPr>
          <a:xfrm flipV="1">
            <a:off x="3170903" y="5737124"/>
            <a:ext cx="2035278" cy="215326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CuadroTexto 17"/>
          <p:cNvSpPr txBox="1"/>
          <p:nvPr/>
        </p:nvSpPr>
        <p:spPr>
          <a:xfrm>
            <a:off x="1106129" y="4410113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88%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19" name="CuadroTexto 18"/>
          <p:cNvSpPr txBox="1"/>
          <p:nvPr/>
        </p:nvSpPr>
        <p:spPr>
          <a:xfrm>
            <a:off x="2668052" y="4413974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>
                <a:solidFill>
                  <a:schemeClr val="tx2"/>
                </a:solidFill>
              </a:rPr>
              <a:t>9</a:t>
            </a:r>
            <a:r>
              <a:rPr lang="es-MX" sz="2800" dirty="0" smtClean="0">
                <a:solidFill>
                  <a:schemeClr val="tx2"/>
                </a:solidFill>
              </a:rPr>
              <a:t>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20" name="CuadroTexto 19"/>
          <p:cNvSpPr txBox="1"/>
          <p:nvPr/>
        </p:nvSpPr>
        <p:spPr>
          <a:xfrm>
            <a:off x="4120768" y="4413974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>
                <a:solidFill>
                  <a:schemeClr val="tx2"/>
                </a:solidFill>
              </a:rPr>
              <a:t>3</a:t>
            </a:r>
            <a:r>
              <a:rPr lang="es-MX" sz="2800" dirty="0" smtClean="0">
                <a:solidFill>
                  <a:schemeClr val="tx2"/>
                </a:solidFill>
              </a:rPr>
              <a:t>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21" name="CuadroTexto 20"/>
          <p:cNvSpPr txBox="1"/>
          <p:nvPr/>
        </p:nvSpPr>
        <p:spPr>
          <a:xfrm>
            <a:off x="1106129" y="8468732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20%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22" name="CuadroTexto 21"/>
          <p:cNvSpPr txBox="1"/>
          <p:nvPr/>
        </p:nvSpPr>
        <p:spPr>
          <a:xfrm>
            <a:off x="2492478" y="8468732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22%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23" name="CuadroTexto 22"/>
          <p:cNvSpPr txBox="1"/>
          <p:nvPr/>
        </p:nvSpPr>
        <p:spPr>
          <a:xfrm>
            <a:off x="3731342" y="8468732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58%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24" name="CuadroTexto 23"/>
          <p:cNvSpPr txBox="1"/>
          <p:nvPr/>
        </p:nvSpPr>
        <p:spPr>
          <a:xfrm>
            <a:off x="7093975" y="4324433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83%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25" name="CuadroTexto 24"/>
          <p:cNvSpPr txBox="1"/>
          <p:nvPr/>
        </p:nvSpPr>
        <p:spPr>
          <a:xfrm>
            <a:off x="8546691" y="4324433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13%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26" name="CuadroTexto 25"/>
          <p:cNvSpPr txBox="1"/>
          <p:nvPr/>
        </p:nvSpPr>
        <p:spPr>
          <a:xfrm>
            <a:off x="9910918" y="4304150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>
                <a:solidFill>
                  <a:schemeClr val="tx2"/>
                </a:solidFill>
              </a:rPr>
              <a:t>4</a:t>
            </a:r>
            <a:r>
              <a:rPr lang="es-MX" sz="2800" dirty="0" smtClean="0">
                <a:solidFill>
                  <a:schemeClr val="tx2"/>
                </a:solidFill>
              </a:rPr>
              <a:t>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27" name="CuadroTexto 26"/>
          <p:cNvSpPr txBox="1"/>
          <p:nvPr/>
        </p:nvSpPr>
        <p:spPr>
          <a:xfrm>
            <a:off x="7164031" y="8285426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59%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28" name="CuadroTexto 27"/>
          <p:cNvSpPr txBox="1"/>
          <p:nvPr/>
        </p:nvSpPr>
        <p:spPr>
          <a:xfrm>
            <a:off x="8613059" y="8340249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24%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29" name="CuadroTexto 28"/>
          <p:cNvSpPr txBox="1"/>
          <p:nvPr/>
        </p:nvSpPr>
        <p:spPr>
          <a:xfrm>
            <a:off x="10021530" y="8285773"/>
            <a:ext cx="122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tx2"/>
                </a:solidFill>
              </a:rPr>
              <a:t>17%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30" name="Marcador de número de diapositiva 3"/>
          <p:cNvSpPr txBox="1">
            <a:spLocks/>
          </p:cNvSpPr>
          <p:nvPr/>
        </p:nvSpPr>
        <p:spPr bwMode="auto">
          <a:xfrm>
            <a:off x="8451577" y="8744226"/>
            <a:ext cx="4202689" cy="4299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65003" rIns="0" bIns="65003" anchor="b"/>
          <a:lstStyle/>
          <a:p>
            <a:pPr algn="ctr"/>
            <a:endParaRPr lang="es-ES" sz="1700" b="1" dirty="0">
              <a:solidFill>
                <a:srgbClr val="1F497D"/>
              </a:solidFill>
              <a:latin typeface="Arial"/>
              <a:cs typeface="Arial"/>
            </a:endParaRPr>
          </a:p>
          <a:p>
            <a:pPr algn="ctr"/>
            <a:r>
              <a:rPr lang="es-ES" sz="17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Primera Sesión Extraordinaria 2019   </a:t>
            </a:r>
            <a:r>
              <a:rPr lang="es-ES" sz="1700" b="1" dirty="0" smtClean="0">
                <a:solidFill>
                  <a:schemeClr val="tx2"/>
                </a:solidFill>
                <a:latin typeface="Arial"/>
                <a:cs typeface="Arial"/>
              </a:rPr>
              <a:t>16</a:t>
            </a:r>
            <a:endParaRPr lang="es-ES" sz="1700" b="1" dirty="0">
              <a:solidFill>
                <a:schemeClr val="tx2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42201136"/>
      </p:ext>
    </p:extLst>
  </p:cSld>
  <p:clrMapOvr>
    <a:masterClrMapping/>
  </p:clrMapOvr>
</p:sld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theme/theme1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 bwMode="auto">
        <a:noFill/>
        <a:ln>
          <a:noFill/>
        </a:ln>
        <a:extLst>
          <a:ext uri="{909E8E84-426E-40dd-AFC4-6F175D3DCCD1}">
            <a14:hiddenFill xmlns:a14="http://schemas.microsoft.com/office/drawing/2010/main" xmlns="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xmlns="" w="9525">
              <a:solidFill>
                <a:srgbClr val="000000"/>
              </a:solidFill>
              <a:miter lim="800000"/>
              <a:headEnd/>
              <a:tailEnd/>
            </a14:hiddenLine>
          </a:ext>
        </a:extLst>
      </a:spPr>
      <a:bodyPr>
        <a:spAutoFit/>
      </a:bodyPr>
      <a:lstStyle>
        <a:defPPr eaLnBrk="1" hangingPunct="1">
          <a:defRPr sz="2000" b="1" dirty="0">
            <a:solidFill>
              <a:srgbClr val="3A3A3A"/>
            </a:solidFill>
            <a:latin typeface="Arial"/>
            <a:cs typeface="Arial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2_Diseño personalizad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1_Diseño personalizad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8986</TotalTime>
  <Words>1772</Words>
  <Application>Microsoft Office PowerPoint</Application>
  <PresentationFormat>Personalizado</PresentationFormat>
  <Paragraphs>465</Paragraphs>
  <Slides>34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10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34</vt:i4>
      </vt:variant>
    </vt:vector>
  </HeadingPairs>
  <TitlesOfParts>
    <vt:vector size="47" baseType="lpstr">
      <vt:lpstr>MS PGothic</vt:lpstr>
      <vt:lpstr>Arial</vt:lpstr>
      <vt:lpstr>Avenir Black</vt:lpstr>
      <vt:lpstr>Avenir LT Std 65 Medium</vt:lpstr>
      <vt:lpstr>Avenir Roman</vt:lpstr>
      <vt:lpstr>Calibri</vt:lpstr>
      <vt:lpstr>Helvetica Light</vt:lpstr>
      <vt:lpstr>Lucida Grande</vt:lpstr>
      <vt:lpstr>Wingdings</vt:lpstr>
      <vt:lpstr>ヒラギノ角ゴ Pro W3</vt:lpstr>
      <vt:lpstr>Diseño personalizado</vt:lpstr>
      <vt:lpstr>2_Diseño personalizado</vt:lpstr>
      <vt:lpstr>1_Diseño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ROGELIO GARDUÑO SALAZAR</dc:creator>
  <cp:lastModifiedBy>DULCE MARIA RAMIREZ SAAVEDRA</cp:lastModifiedBy>
  <cp:revision>589</cp:revision>
  <cp:lastPrinted>2016-04-26T00:39:51Z</cp:lastPrinted>
  <dcterms:modified xsi:type="dcterms:W3CDTF">2019-05-02T14:00:46Z</dcterms:modified>
</cp:coreProperties>
</file>