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06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08" y="90"/>
      </p:cViewPr>
      <p:guideLst>
        <p:guide orient="horz" pos="2220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45192B3B-44A2-4246-BFEE-D13BDC4D7484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444347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350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29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8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792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089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7693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47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013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362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92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010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4906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5946775" y="57150"/>
            <a:ext cx="319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REGISTRO DIARIO DE ACTIVIDADES</a:t>
            </a:r>
          </a:p>
          <a:p>
            <a:pPr algn="ctr">
              <a:defRPr/>
            </a:pPr>
            <a:r>
              <a:rPr lang="es-ES_tradnl" sz="1200" b="1" dirty="0" smtClean="0"/>
              <a:t>SINBA-SIS-A1 </a:t>
            </a:r>
          </a:p>
        </p:txBody>
      </p:sp>
      <p:sp>
        <p:nvSpPr>
          <p:cNvPr id="1029" name="Text Box 32"/>
          <p:cNvSpPr txBox="1">
            <a:spLocks noChangeArrowheads="1"/>
          </p:cNvSpPr>
          <p:nvPr userDrawn="1"/>
        </p:nvSpPr>
        <p:spPr bwMode="auto">
          <a:xfrm>
            <a:off x="1247775" y="76200"/>
            <a:ext cx="4895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8" y="84508"/>
            <a:ext cx="1866900" cy="2728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5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3076" name="Text Box 79"/>
          <p:cNvSpPr txBox="1">
            <a:spLocks noChangeArrowheads="1"/>
          </p:cNvSpPr>
          <p:nvPr/>
        </p:nvSpPr>
        <p:spPr bwMode="auto">
          <a:xfrm>
            <a:off x="31750" y="7318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3077" name="Text Box 86"/>
          <p:cNvSpPr txBox="1">
            <a:spLocks noChangeArrowheads="1"/>
          </p:cNvSpPr>
          <p:nvPr/>
        </p:nvSpPr>
        <p:spPr bwMode="auto">
          <a:xfrm>
            <a:off x="-6350" y="881063"/>
            <a:ext cx="9150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COMUNIDAD: _________________________________________________________________          </a:t>
            </a:r>
            <a:r>
              <a:rPr lang="es-ES_tradnl" altLang="es-MX" sz="900" dirty="0" smtClean="0"/>
              <a:t>INFORMACIÓN</a:t>
            </a:r>
          </a:p>
          <a:p>
            <a:pPr marL="5202238" indent="-5202238"/>
            <a:r>
              <a:rPr lang="es-ES_tradnl" altLang="es-MX" sz="900" dirty="0"/>
              <a:t>	</a:t>
            </a:r>
            <a:r>
              <a:rPr lang="es-ES_tradnl" altLang="es-MX" sz="900" dirty="0" smtClean="0"/>
              <a:t>		CORRESPONDIENTE </a:t>
            </a:r>
            <a:r>
              <a:rPr lang="es-ES_tradnl" altLang="es-MX" sz="900" dirty="0"/>
              <a:t>AL:   </a:t>
            </a:r>
            <a:r>
              <a:rPr lang="es-ES_tradnl" altLang="es-MX" sz="900" dirty="0" smtClean="0"/>
              <a:t>MES</a:t>
            </a:r>
            <a:r>
              <a:rPr lang="es-ES_tradnl" altLang="es-MX" sz="900" dirty="0"/>
              <a:t>: ____________  AÑO: __________</a:t>
            </a:r>
            <a:endParaRPr lang="es-ES_tradnl" altLang="es-MX" sz="700" dirty="0"/>
          </a:p>
        </p:txBody>
      </p:sp>
      <p:sp>
        <p:nvSpPr>
          <p:cNvPr id="3078" name="Line 90"/>
          <p:cNvSpPr>
            <a:spLocks noChangeShapeType="1"/>
          </p:cNvSpPr>
          <p:nvPr/>
        </p:nvSpPr>
        <p:spPr bwMode="auto">
          <a:xfrm>
            <a:off x="0" y="1257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Text Box 287"/>
          <p:cNvSpPr txBox="1">
            <a:spLocks noChangeArrowheads="1"/>
          </p:cNvSpPr>
          <p:nvPr/>
        </p:nvSpPr>
        <p:spPr bwMode="auto">
          <a:xfrm>
            <a:off x="1495425" y="1668463"/>
            <a:ext cx="269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10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19</a:t>
            </a:r>
          </a:p>
        </p:txBody>
      </p:sp>
      <p:sp>
        <p:nvSpPr>
          <p:cNvPr id="3156" name="Line 97"/>
          <p:cNvSpPr>
            <a:spLocks noChangeShapeType="1"/>
          </p:cNvSpPr>
          <p:nvPr/>
        </p:nvSpPr>
        <p:spPr bwMode="auto">
          <a:xfrm>
            <a:off x="0" y="13684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7" name="Text Box 99"/>
          <p:cNvSpPr txBox="1">
            <a:spLocks noChangeArrowheads="1"/>
          </p:cNvSpPr>
          <p:nvPr/>
        </p:nvSpPr>
        <p:spPr bwMode="auto">
          <a:xfrm>
            <a:off x="-28575" y="1419225"/>
            <a:ext cx="2667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</a:t>
            </a:r>
          </a:p>
          <a:p>
            <a:pPr algn="ctr"/>
            <a:r>
              <a:rPr lang="es-ES_tradnl" altLang="es-MX" sz="700"/>
              <a:t>Í</a:t>
            </a:r>
          </a:p>
          <a:p>
            <a:pPr algn="ctr"/>
            <a:r>
              <a:rPr lang="es-ES_tradnl" altLang="es-MX" sz="700"/>
              <a:t>A</a:t>
            </a:r>
          </a:p>
        </p:txBody>
      </p:sp>
      <p:sp>
        <p:nvSpPr>
          <p:cNvPr id="3158" name="Line 100"/>
          <p:cNvSpPr>
            <a:spLocks noChangeShapeType="1"/>
          </p:cNvSpPr>
          <p:nvPr/>
        </p:nvSpPr>
        <p:spPr bwMode="auto">
          <a:xfrm>
            <a:off x="0" y="20240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101"/>
          <p:cNvSpPr>
            <a:spLocks noChangeShapeType="1"/>
          </p:cNvSpPr>
          <p:nvPr/>
        </p:nvSpPr>
        <p:spPr bwMode="auto">
          <a:xfrm>
            <a:off x="209550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Text Box 106"/>
          <p:cNvSpPr txBox="1">
            <a:spLocks noChangeArrowheads="1"/>
          </p:cNvSpPr>
          <p:nvPr/>
        </p:nvSpPr>
        <p:spPr bwMode="auto">
          <a:xfrm>
            <a:off x="1111250" y="1725613"/>
            <a:ext cx="271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600"/>
              <a:t>&lt;5</a:t>
            </a:r>
          </a:p>
        </p:txBody>
      </p:sp>
      <p:sp>
        <p:nvSpPr>
          <p:cNvPr id="3161" name="Rectangle 216"/>
          <p:cNvSpPr>
            <a:spLocks noChangeArrowheads="1"/>
          </p:cNvSpPr>
          <p:nvPr/>
        </p:nvSpPr>
        <p:spPr bwMode="auto">
          <a:xfrm>
            <a:off x="6072188" y="1541463"/>
            <a:ext cx="80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MEDICAMENTOS</a:t>
            </a:r>
          </a:p>
          <a:p>
            <a:pPr algn="ctr"/>
            <a:r>
              <a:rPr lang="es-ES_tradnl" altLang="es-MX" sz="600"/>
              <a:t>ENTREGADOS</a:t>
            </a:r>
          </a:p>
        </p:txBody>
      </p:sp>
      <p:sp>
        <p:nvSpPr>
          <p:cNvPr id="3162" name="Line 114"/>
          <p:cNvSpPr>
            <a:spLocks noChangeShapeType="1"/>
          </p:cNvSpPr>
          <p:nvPr/>
        </p:nvSpPr>
        <p:spPr bwMode="auto">
          <a:xfrm>
            <a:off x="4503738" y="1504950"/>
            <a:ext cx="0" cy="523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119"/>
          <p:cNvSpPr>
            <a:spLocks noChangeShapeType="1"/>
          </p:cNvSpPr>
          <p:nvPr/>
        </p:nvSpPr>
        <p:spPr bwMode="auto">
          <a:xfrm>
            <a:off x="6145213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120"/>
          <p:cNvSpPr>
            <a:spLocks noChangeShapeType="1"/>
          </p:cNvSpPr>
          <p:nvPr/>
        </p:nvSpPr>
        <p:spPr bwMode="auto">
          <a:xfrm>
            <a:off x="6791325" y="1376363"/>
            <a:ext cx="0" cy="65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125"/>
          <p:cNvSpPr>
            <a:spLocks noChangeShapeType="1"/>
          </p:cNvSpPr>
          <p:nvPr/>
        </p:nvSpPr>
        <p:spPr bwMode="auto">
          <a:xfrm>
            <a:off x="7729538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Line 126"/>
          <p:cNvSpPr>
            <a:spLocks noChangeShapeType="1"/>
          </p:cNvSpPr>
          <p:nvPr/>
        </p:nvSpPr>
        <p:spPr bwMode="auto">
          <a:xfrm>
            <a:off x="82042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7" name="Line 129"/>
          <p:cNvSpPr>
            <a:spLocks noChangeShapeType="1"/>
          </p:cNvSpPr>
          <p:nvPr/>
        </p:nvSpPr>
        <p:spPr bwMode="auto">
          <a:xfrm>
            <a:off x="86868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8" name="Text Box 278"/>
          <p:cNvSpPr txBox="1">
            <a:spLocks noChangeArrowheads="1"/>
          </p:cNvSpPr>
          <p:nvPr/>
        </p:nvSpPr>
        <p:spPr bwMode="auto">
          <a:xfrm>
            <a:off x="219075" y="1463675"/>
            <a:ext cx="904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NOMBRE</a:t>
            </a:r>
          </a:p>
        </p:txBody>
      </p:sp>
      <p:sp>
        <p:nvSpPr>
          <p:cNvPr id="3169" name="Text Box 279"/>
          <p:cNvSpPr txBox="1">
            <a:spLocks noChangeArrowheads="1"/>
          </p:cNvSpPr>
          <p:nvPr/>
        </p:nvSpPr>
        <p:spPr bwMode="auto">
          <a:xfrm>
            <a:off x="1219200" y="1347788"/>
            <a:ext cx="695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 D A D</a:t>
            </a:r>
          </a:p>
          <a:p>
            <a:pPr algn="ctr"/>
            <a:r>
              <a:rPr lang="es-ES_tradnl" altLang="es-MX" sz="700"/>
              <a:t>( A Ñ O S )</a:t>
            </a:r>
          </a:p>
        </p:txBody>
      </p:sp>
      <p:sp>
        <p:nvSpPr>
          <p:cNvPr id="3170" name="Line 281"/>
          <p:cNvSpPr>
            <a:spLocks noChangeShapeType="1"/>
          </p:cNvSpPr>
          <p:nvPr/>
        </p:nvSpPr>
        <p:spPr bwMode="auto">
          <a:xfrm>
            <a:off x="1171575" y="1370013"/>
            <a:ext cx="0" cy="657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Line 282"/>
          <p:cNvSpPr>
            <a:spLocks noChangeShapeType="1"/>
          </p:cNvSpPr>
          <p:nvPr/>
        </p:nvSpPr>
        <p:spPr bwMode="auto">
          <a:xfrm>
            <a:off x="2135188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283"/>
          <p:cNvSpPr>
            <a:spLocks noChangeShapeType="1"/>
          </p:cNvSpPr>
          <p:nvPr/>
        </p:nvSpPr>
        <p:spPr bwMode="auto">
          <a:xfrm>
            <a:off x="2568575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285"/>
          <p:cNvSpPr>
            <a:spLocks noChangeShapeType="1"/>
          </p:cNvSpPr>
          <p:nvPr/>
        </p:nvSpPr>
        <p:spPr bwMode="auto">
          <a:xfrm>
            <a:off x="1171574" y="1651000"/>
            <a:ext cx="96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4" name="Text Box 286"/>
          <p:cNvSpPr txBox="1">
            <a:spLocks noChangeArrowheads="1"/>
          </p:cNvSpPr>
          <p:nvPr/>
        </p:nvSpPr>
        <p:spPr bwMode="auto">
          <a:xfrm>
            <a:off x="1320800" y="1668463"/>
            <a:ext cx="2349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5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9</a:t>
            </a:r>
          </a:p>
        </p:txBody>
      </p:sp>
      <p:sp>
        <p:nvSpPr>
          <p:cNvPr id="3175" name="Text Box 288"/>
          <p:cNvSpPr txBox="1">
            <a:spLocks noChangeArrowheads="1"/>
          </p:cNvSpPr>
          <p:nvPr/>
        </p:nvSpPr>
        <p:spPr bwMode="auto">
          <a:xfrm>
            <a:off x="1705092" y="1668463"/>
            <a:ext cx="27122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20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 smtClean="0"/>
              <a:t>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 smtClean="0"/>
              <a:t>59</a:t>
            </a:r>
            <a:endParaRPr lang="es-ES_tradnl" altLang="es-MX" sz="600" dirty="0"/>
          </a:p>
        </p:txBody>
      </p:sp>
      <p:sp>
        <p:nvSpPr>
          <p:cNvPr id="3176" name="Line 289"/>
          <p:cNvSpPr>
            <a:spLocks noChangeShapeType="1"/>
          </p:cNvSpPr>
          <p:nvPr/>
        </p:nvSpPr>
        <p:spPr bwMode="auto">
          <a:xfrm>
            <a:off x="1352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" name="Line 290"/>
          <p:cNvSpPr>
            <a:spLocks noChangeShapeType="1"/>
          </p:cNvSpPr>
          <p:nvPr/>
        </p:nvSpPr>
        <p:spPr bwMode="auto">
          <a:xfrm>
            <a:off x="15430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8" name="Line 291"/>
          <p:cNvSpPr>
            <a:spLocks noChangeShapeType="1"/>
          </p:cNvSpPr>
          <p:nvPr/>
        </p:nvSpPr>
        <p:spPr bwMode="auto">
          <a:xfrm>
            <a:off x="1733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9" name="Text Box 293"/>
          <p:cNvSpPr txBox="1">
            <a:spLocks noChangeArrowheads="1"/>
          </p:cNvSpPr>
          <p:nvPr/>
        </p:nvSpPr>
        <p:spPr bwMode="auto">
          <a:xfrm>
            <a:off x="2054223" y="1489075"/>
            <a:ext cx="623887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5000"/>
              </a:spcBef>
            </a:pPr>
            <a:r>
              <a:rPr lang="es-ES_tradnl" altLang="es-MX" sz="600" dirty="0"/>
              <a:t>VISITA DOMICI-LIARIA</a:t>
            </a:r>
          </a:p>
        </p:txBody>
      </p:sp>
      <p:sp>
        <p:nvSpPr>
          <p:cNvPr id="3180" name="Line 109"/>
          <p:cNvSpPr>
            <a:spLocks noChangeShapeType="1"/>
          </p:cNvSpPr>
          <p:nvPr/>
        </p:nvSpPr>
        <p:spPr bwMode="auto">
          <a:xfrm>
            <a:off x="3511550" y="1513418"/>
            <a:ext cx="0" cy="50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1" name="Line 111"/>
          <p:cNvSpPr>
            <a:spLocks noChangeShapeType="1"/>
          </p:cNvSpPr>
          <p:nvPr/>
        </p:nvSpPr>
        <p:spPr bwMode="auto">
          <a:xfrm>
            <a:off x="4090988" y="1647825"/>
            <a:ext cx="0" cy="37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2" name="Line 113"/>
          <p:cNvSpPr>
            <a:spLocks noChangeShapeType="1"/>
          </p:cNvSpPr>
          <p:nvPr/>
        </p:nvSpPr>
        <p:spPr bwMode="auto">
          <a:xfrm>
            <a:off x="4926013" y="1641475"/>
            <a:ext cx="0" cy="376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3" name="Line 294"/>
          <p:cNvSpPr>
            <a:spLocks noChangeShapeType="1"/>
          </p:cNvSpPr>
          <p:nvPr/>
        </p:nvSpPr>
        <p:spPr bwMode="auto">
          <a:xfrm>
            <a:off x="3044825" y="1511301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4" name="Text Box 295"/>
          <p:cNvSpPr txBox="1">
            <a:spLocks noChangeArrowheads="1"/>
          </p:cNvSpPr>
          <p:nvPr/>
        </p:nvSpPr>
        <p:spPr bwMode="auto">
          <a:xfrm>
            <a:off x="2468562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CURACIÓN DE </a:t>
            </a:r>
          </a:p>
          <a:p>
            <a:pPr algn="ctr"/>
            <a:r>
              <a:rPr lang="es-ES_tradnl" altLang="es-MX" sz="600" dirty="0"/>
              <a:t>HERIDA</a:t>
            </a:r>
          </a:p>
        </p:txBody>
      </p:sp>
      <p:sp>
        <p:nvSpPr>
          <p:cNvPr id="3185" name="Text Box 296"/>
          <p:cNvSpPr txBox="1">
            <a:spLocks noChangeArrowheads="1"/>
          </p:cNvSpPr>
          <p:nvPr/>
        </p:nvSpPr>
        <p:spPr bwMode="auto">
          <a:xfrm>
            <a:off x="2944813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PERSONA ENFERMA TRATADA</a:t>
            </a:r>
          </a:p>
        </p:txBody>
      </p:sp>
      <p:sp>
        <p:nvSpPr>
          <p:cNvPr id="3186" name="Line 297"/>
          <p:cNvSpPr>
            <a:spLocks noChangeShapeType="1"/>
          </p:cNvSpPr>
          <p:nvPr/>
        </p:nvSpPr>
        <p:spPr bwMode="auto">
          <a:xfrm>
            <a:off x="2571762" y="1511300"/>
            <a:ext cx="357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87" name="Text Box 299"/>
          <p:cNvSpPr txBox="1">
            <a:spLocks noChangeArrowheads="1"/>
          </p:cNvSpPr>
          <p:nvPr/>
        </p:nvSpPr>
        <p:spPr bwMode="auto">
          <a:xfrm>
            <a:off x="3471738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INYECCIÓN</a:t>
            </a:r>
          </a:p>
        </p:txBody>
      </p:sp>
      <p:sp>
        <p:nvSpPr>
          <p:cNvPr id="3188" name="Text Box 300"/>
          <p:cNvSpPr txBox="1">
            <a:spLocks noChangeArrowheads="1"/>
          </p:cNvSpPr>
          <p:nvPr/>
        </p:nvSpPr>
        <p:spPr bwMode="auto">
          <a:xfrm>
            <a:off x="3979863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SUERO</a:t>
            </a:r>
          </a:p>
        </p:txBody>
      </p:sp>
      <p:sp>
        <p:nvSpPr>
          <p:cNvPr id="3189" name="Text Box 302"/>
          <p:cNvSpPr txBox="1">
            <a:spLocks noChangeArrowheads="1"/>
          </p:cNvSpPr>
          <p:nvPr/>
        </p:nvSpPr>
        <p:spPr bwMode="auto">
          <a:xfrm>
            <a:off x="4376736" y="1663700"/>
            <a:ext cx="681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TUBER-CULOSA</a:t>
            </a:r>
          </a:p>
        </p:txBody>
      </p:sp>
      <p:sp>
        <p:nvSpPr>
          <p:cNvPr id="3190" name="Text Box 303"/>
          <p:cNvSpPr txBox="1">
            <a:spLocks noChangeArrowheads="1"/>
          </p:cNvSpPr>
          <p:nvPr/>
        </p:nvSpPr>
        <p:spPr bwMode="auto">
          <a:xfrm>
            <a:off x="4776788" y="1600200"/>
            <a:ext cx="1052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HIPERTENSA CON TOMA DE PRESIÓN</a:t>
            </a:r>
          </a:p>
        </p:txBody>
      </p:sp>
      <p:sp>
        <p:nvSpPr>
          <p:cNvPr id="3191" name="Text Box 304"/>
          <p:cNvSpPr txBox="1">
            <a:spLocks noChangeArrowheads="1"/>
          </p:cNvSpPr>
          <p:nvPr/>
        </p:nvSpPr>
        <p:spPr bwMode="auto">
          <a:xfrm>
            <a:off x="4930777" y="1846263"/>
            <a:ext cx="380999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SI</a:t>
            </a:r>
          </a:p>
        </p:txBody>
      </p:sp>
      <p:sp>
        <p:nvSpPr>
          <p:cNvPr id="3192" name="Text Box 305"/>
          <p:cNvSpPr txBox="1">
            <a:spLocks noChangeArrowheads="1"/>
          </p:cNvSpPr>
          <p:nvPr/>
        </p:nvSpPr>
        <p:spPr bwMode="auto">
          <a:xfrm>
            <a:off x="5308601" y="1846263"/>
            <a:ext cx="37147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NO</a:t>
            </a:r>
          </a:p>
        </p:txBody>
      </p:sp>
      <p:sp>
        <p:nvSpPr>
          <p:cNvPr id="3193" name="Line 307"/>
          <p:cNvSpPr>
            <a:spLocks noChangeShapeType="1"/>
          </p:cNvSpPr>
          <p:nvPr/>
        </p:nvSpPr>
        <p:spPr bwMode="auto">
          <a:xfrm>
            <a:off x="5676900" y="1647825"/>
            <a:ext cx="0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4" name="Line 308"/>
          <p:cNvSpPr>
            <a:spLocks noChangeShapeType="1"/>
          </p:cNvSpPr>
          <p:nvPr/>
        </p:nvSpPr>
        <p:spPr bwMode="auto">
          <a:xfrm>
            <a:off x="5305425" y="1847850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5" name="Line 309"/>
          <p:cNvSpPr>
            <a:spLocks noChangeShapeType="1"/>
          </p:cNvSpPr>
          <p:nvPr/>
        </p:nvSpPr>
        <p:spPr bwMode="auto">
          <a:xfrm>
            <a:off x="4927606" y="1844675"/>
            <a:ext cx="75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6" name="Text Box 310"/>
          <p:cNvSpPr txBox="1">
            <a:spLocks noChangeArrowheads="1"/>
          </p:cNvSpPr>
          <p:nvPr/>
        </p:nvSpPr>
        <p:spPr bwMode="auto">
          <a:xfrm>
            <a:off x="5576888" y="172085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DIABÉTICA</a:t>
            </a:r>
          </a:p>
        </p:txBody>
      </p:sp>
      <p:sp>
        <p:nvSpPr>
          <p:cNvPr id="3197" name="Line 311"/>
          <p:cNvSpPr>
            <a:spLocks noChangeShapeType="1"/>
          </p:cNvSpPr>
          <p:nvPr/>
        </p:nvSpPr>
        <p:spPr bwMode="auto">
          <a:xfrm>
            <a:off x="3514736" y="1643063"/>
            <a:ext cx="2628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8" name="Text Box 313"/>
          <p:cNvSpPr txBox="1">
            <a:spLocks noChangeArrowheads="1"/>
          </p:cNvSpPr>
          <p:nvPr/>
        </p:nvSpPr>
        <p:spPr bwMode="auto">
          <a:xfrm>
            <a:off x="2657475" y="1339850"/>
            <a:ext cx="34480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 O T I V O    D E    L A    A T E N C I Ó N</a:t>
            </a:r>
          </a:p>
        </p:txBody>
      </p:sp>
      <p:sp>
        <p:nvSpPr>
          <p:cNvPr id="3199" name="Text Box 314"/>
          <p:cNvSpPr txBox="1">
            <a:spLocks noChangeArrowheads="1"/>
          </p:cNvSpPr>
          <p:nvPr/>
        </p:nvSpPr>
        <p:spPr bwMode="auto">
          <a:xfrm>
            <a:off x="3478213" y="1490663"/>
            <a:ext cx="10239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APLICACIÓN DE:</a:t>
            </a:r>
          </a:p>
        </p:txBody>
      </p:sp>
      <p:sp>
        <p:nvSpPr>
          <p:cNvPr id="3200" name="Text Box 315"/>
          <p:cNvSpPr txBox="1">
            <a:spLocks noChangeArrowheads="1"/>
          </p:cNvSpPr>
          <p:nvPr/>
        </p:nvSpPr>
        <p:spPr bwMode="auto">
          <a:xfrm>
            <a:off x="4252913" y="1476375"/>
            <a:ext cx="18716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PERSONA ENFERMA SUPERVISADA</a:t>
            </a:r>
          </a:p>
        </p:txBody>
      </p:sp>
      <p:sp>
        <p:nvSpPr>
          <p:cNvPr id="3201" name="Line 316"/>
          <p:cNvSpPr>
            <a:spLocks noChangeShapeType="1"/>
          </p:cNvSpPr>
          <p:nvPr/>
        </p:nvSpPr>
        <p:spPr bwMode="auto">
          <a:xfrm>
            <a:off x="6791325" y="1525588"/>
            <a:ext cx="2343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02" name="Text Box 317"/>
          <p:cNvSpPr txBox="1">
            <a:spLocks noChangeArrowheads="1"/>
          </p:cNvSpPr>
          <p:nvPr/>
        </p:nvSpPr>
        <p:spPr bwMode="auto">
          <a:xfrm>
            <a:off x="6757988" y="1527175"/>
            <a:ext cx="5667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TOSE-DORAS CRÓNI-CAS</a:t>
            </a:r>
          </a:p>
        </p:txBody>
      </p:sp>
      <p:sp>
        <p:nvSpPr>
          <p:cNvPr id="3203" name="Text Box 318"/>
          <p:cNvSpPr txBox="1">
            <a:spLocks noChangeArrowheads="1"/>
          </p:cNvSpPr>
          <p:nvPr/>
        </p:nvSpPr>
        <p:spPr bwMode="auto">
          <a:xfrm>
            <a:off x="7254875" y="1593850"/>
            <a:ext cx="490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HIPER-TENSAS</a:t>
            </a:r>
          </a:p>
        </p:txBody>
      </p:sp>
      <p:sp>
        <p:nvSpPr>
          <p:cNvPr id="3204" name="Text Box 319"/>
          <p:cNvSpPr txBox="1">
            <a:spLocks noChangeArrowheads="1"/>
          </p:cNvSpPr>
          <p:nvPr/>
        </p:nvSpPr>
        <p:spPr bwMode="auto">
          <a:xfrm>
            <a:off x="7661275" y="1585913"/>
            <a:ext cx="614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POR PROBABLE DIABETES</a:t>
            </a:r>
          </a:p>
        </p:txBody>
      </p:sp>
      <p:sp>
        <p:nvSpPr>
          <p:cNvPr id="3205" name="Text Box 320"/>
          <p:cNvSpPr txBox="1">
            <a:spLocks noChangeArrowheads="1"/>
          </p:cNvSpPr>
          <p:nvPr/>
        </p:nvSpPr>
        <p:spPr bwMode="auto">
          <a:xfrm>
            <a:off x="8131175" y="1589088"/>
            <a:ext cx="63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PARA CITOLOGÍA VAGINAL</a:t>
            </a:r>
          </a:p>
        </p:txBody>
      </p:sp>
      <p:sp>
        <p:nvSpPr>
          <p:cNvPr id="3206" name="Text Box 321"/>
          <p:cNvSpPr txBox="1">
            <a:spLocks noChangeArrowheads="1"/>
          </p:cNvSpPr>
          <p:nvPr/>
        </p:nvSpPr>
        <p:spPr bwMode="auto">
          <a:xfrm>
            <a:off x="8680450" y="1644650"/>
            <a:ext cx="4714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OTRO</a:t>
            </a:r>
          </a:p>
        </p:txBody>
      </p:sp>
      <p:sp>
        <p:nvSpPr>
          <p:cNvPr id="3207" name="Line 322"/>
          <p:cNvSpPr>
            <a:spLocks noChangeShapeType="1"/>
          </p:cNvSpPr>
          <p:nvPr/>
        </p:nvSpPr>
        <p:spPr bwMode="auto">
          <a:xfrm>
            <a:off x="7261225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8" name="Text Box 323"/>
          <p:cNvSpPr txBox="1">
            <a:spLocks noChangeArrowheads="1"/>
          </p:cNvSpPr>
          <p:nvPr/>
        </p:nvSpPr>
        <p:spPr bwMode="auto">
          <a:xfrm>
            <a:off x="6800850" y="1349375"/>
            <a:ext cx="23241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PERSONAS REFERIDAS</a:t>
            </a:r>
          </a:p>
        </p:txBody>
      </p:sp>
      <p:sp>
        <p:nvSpPr>
          <p:cNvPr id="3149" name="Line 372"/>
          <p:cNvSpPr>
            <a:spLocks noChangeShapeType="1"/>
          </p:cNvSpPr>
          <p:nvPr/>
        </p:nvSpPr>
        <p:spPr bwMode="auto">
          <a:xfrm>
            <a:off x="0" y="608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25"/>
          <p:cNvSpPr>
            <a:spLocks noChangeShapeType="1"/>
          </p:cNvSpPr>
          <p:nvPr/>
        </p:nvSpPr>
        <p:spPr bwMode="auto">
          <a:xfrm>
            <a:off x="4503738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26"/>
          <p:cNvSpPr>
            <a:spLocks noChangeShapeType="1"/>
          </p:cNvSpPr>
          <p:nvPr/>
        </p:nvSpPr>
        <p:spPr bwMode="auto">
          <a:xfrm>
            <a:off x="6145213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327"/>
          <p:cNvSpPr>
            <a:spLocks noChangeShapeType="1"/>
          </p:cNvSpPr>
          <p:nvPr/>
        </p:nvSpPr>
        <p:spPr bwMode="auto">
          <a:xfrm>
            <a:off x="6791325" y="2111375"/>
            <a:ext cx="0" cy="4284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328"/>
          <p:cNvSpPr>
            <a:spLocks noChangeShapeType="1"/>
          </p:cNvSpPr>
          <p:nvPr/>
        </p:nvSpPr>
        <p:spPr bwMode="auto">
          <a:xfrm>
            <a:off x="7729538" y="2111375"/>
            <a:ext cx="0" cy="4270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329"/>
          <p:cNvSpPr>
            <a:spLocks noChangeShapeType="1"/>
          </p:cNvSpPr>
          <p:nvPr/>
        </p:nvSpPr>
        <p:spPr bwMode="auto">
          <a:xfrm>
            <a:off x="8204200" y="2111375"/>
            <a:ext cx="0" cy="4257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330"/>
          <p:cNvSpPr>
            <a:spLocks noChangeShapeType="1"/>
          </p:cNvSpPr>
          <p:nvPr/>
        </p:nvSpPr>
        <p:spPr bwMode="auto">
          <a:xfrm>
            <a:off x="8686800" y="2111375"/>
            <a:ext cx="0" cy="4283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324"/>
          <p:cNvSpPr>
            <a:spLocks noChangeShapeType="1"/>
          </p:cNvSpPr>
          <p:nvPr/>
        </p:nvSpPr>
        <p:spPr bwMode="auto">
          <a:xfrm>
            <a:off x="209550" y="2111375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331"/>
          <p:cNvSpPr>
            <a:spLocks noChangeShapeType="1"/>
          </p:cNvSpPr>
          <p:nvPr/>
        </p:nvSpPr>
        <p:spPr bwMode="auto">
          <a:xfrm>
            <a:off x="1171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332"/>
          <p:cNvSpPr>
            <a:spLocks noChangeShapeType="1"/>
          </p:cNvSpPr>
          <p:nvPr/>
        </p:nvSpPr>
        <p:spPr bwMode="auto">
          <a:xfrm>
            <a:off x="2135188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333"/>
          <p:cNvSpPr>
            <a:spLocks noChangeShapeType="1"/>
          </p:cNvSpPr>
          <p:nvPr/>
        </p:nvSpPr>
        <p:spPr bwMode="auto">
          <a:xfrm>
            <a:off x="2568575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337"/>
          <p:cNvSpPr>
            <a:spLocks noChangeShapeType="1"/>
          </p:cNvSpPr>
          <p:nvPr/>
        </p:nvSpPr>
        <p:spPr bwMode="auto">
          <a:xfrm>
            <a:off x="351155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334"/>
          <p:cNvSpPr>
            <a:spLocks noChangeShapeType="1"/>
          </p:cNvSpPr>
          <p:nvPr/>
        </p:nvSpPr>
        <p:spPr bwMode="auto">
          <a:xfrm>
            <a:off x="1352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3" name="Line 335"/>
          <p:cNvSpPr>
            <a:spLocks noChangeShapeType="1"/>
          </p:cNvSpPr>
          <p:nvPr/>
        </p:nvSpPr>
        <p:spPr bwMode="auto">
          <a:xfrm>
            <a:off x="15430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4" name="Line 336"/>
          <p:cNvSpPr>
            <a:spLocks noChangeShapeType="1"/>
          </p:cNvSpPr>
          <p:nvPr/>
        </p:nvSpPr>
        <p:spPr bwMode="auto">
          <a:xfrm>
            <a:off x="1733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17" name="Line 338"/>
          <p:cNvSpPr>
            <a:spLocks noChangeShapeType="1"/>
          </p:cNvSpPr>
          <p:nvPr/>
        </p:nvSpPr>
        <p:spPr bwMode="auto">
          <a:xfrm>
            <a:off x="4090988" y="2111375"/>
            <a:ext cx="0" cy="4278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339"/>
          <p:cNvSpPr>
            <a:spLocks noChangeShapeType="1"/>
          </p:cNvSpPr>
          <p:nvPr/>
        </p:nvSpPr>
        <p:spPr bwMode="auto">
          <a:xfrm>
            <a:off x="4926013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340"/>
          <p:cNvSpPr>
            <a:spLocks noChangeShapeType="1"/>
          </p:cNvSpPr>
          <p:nvPr/>
        </p:nvSpPr>
        <p:spPr bwMode="auto">
          <a:xfrm>
            <a:off x="3044825" y="2111375"/>
            <a:ext cx="0" cy="42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341"/>
          <p:cNvSpPr>
            <a:spLocks noChangeShapeType="1"/>
          </p:cNvSpPr>
          <p:nvPr/>
        </p:nvSpPr>
        <p:spPr bwMode="auto">
          <a:xfrm>
            <a:off x="567690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342"/>
          <p:cNvSpPr>
            <a:spLocks noChangeShapeType="1"/>
          </p:cNvSpPr>
          <p:nvPr/>
        </p:nvSpPr>
        <p:spPr bwMode="auto">
          <a:xfrm>
            <a:off x="5305425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343"/>
          <p:cNvSpPr>
            <a:spLocks noChangeShapeType="1"/>
          </p:cNvSpPr>
          <p:nvPr/>
        </p:nvSpPr>
        <p:spPr bwMode="auto">
          <a:xfrm>
            <a:off x="7261225" y="2111375"/>
            <a:ext cx="0" cy="426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345"/>
          <p:cNvSpPr>
            <a:spLocks noChangeShapeType="1"/>
          </p:cNvSpPr>
          <p:nvPr/>
        </p:nvSpPr>
        <p:spPr bwMode="auto">
          <a:xfrm>
            <a:off x="0" y="21050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346"/>
          <p:cNvSpPr>
            <a:spLocks noChangeShapeType="1"/>
          </p:cNvSpPr>
          <p:nvPr/>
        </p:nvSpPr>
        <p:spPr bwMode="auto">
          <a:xfrm>
            <a:off x="0" y="227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347"/>
          <p:cNvSpPr>
            <a:spLocks noChangeShapeType="1"/>
          </p:cNvSpPr>
          <p:nvPr/>
        </p:nvSpPr>
        <p:spPr bwMode="auto">
          <a:xfrm>
            <a:off x="0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348"/>
          <p:cNvSpPr>
            <a:spLocks noChangeShapeType="1"/>
          </p:cNvSpPr>
          <p:nvPr/>
        </p:nvSpPr>
        <p:spPr bwMode="auto">
          <a:xfrm>
            <a:off x="0" y="257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349"/>
          <p:cNvSpPr>
            <a:spLocks noChangeShapeType="1"/>
          </p:cNvSpPr>
          <p:nvPr/>
        </p:nvSpPr>
        <p:spPr bwMode="auto">
          <a:xfrm>
            <a:off x="0" y="2728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350"/>
          <p:cNvSpPr>
            <a:spLocks noChangeShapeType="1"/>
          </p:cNvSpPr>
          <p:nvPr/>
        </p:nvSpPr>
        <p:spPr bwMode="auto">
          <a:xfrm>
            <a:off x="0" y="2881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351"/>
          <p:cNvSpPr>
            <a:spLocks noChangeShapeType="1"/>
          </p:cNvSpPr>
          <p:nvPr/>
        </p:nvSpPr>
        <p:spPr bwMode="auto">
          <a:xfrm>
            <a:off x="0" y="3033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352"/>
          <p:cNvSpPr>
            <a:spLocks noChangeShapeType="1"/>
          </p:cNvSpPr>
          <p:nvPr/>
        </p:nvSpPr>
        <p:spPr bwMode="auto">
          <a:xfrm>
            <a:off x="0" y="3186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353"/>
          <p:cNvSpPr>
            <a:spLocks noChangeShapeType="1"/>
          </p:cNvSpPr>
          <p:nvPr/>
        </p:nvSpPr>
        <p:spPr bwMode="auto">
          <a:xfrm>
            <a:off x="0" y="3338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2" name="Line 354"/>
          <p:cNvSpPr>
            <a:spLocks noChangeShapeType="1"/>
          </p:cNvSpPr>
          <p:nvPr/>
        </p:nvSpPr>
        <p:spPr bwMode="auto">
          <a:xfrm>
            <a:off x="0" y="3490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Line 355"/>
          <p:cNvSpPr>
            <a:spLocks noChangeShapeType="1"/>
          </p:cNvSpPr>
          <p:nvPr/>
        </p:nvSpPr>
        <p:spPr bwMode="auto">
          <a:xfrm>
            <a:off x="0" y="3643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356"/>
          <p:cNvSpPr>
            <a:spLocks noChangeShapeType="1"/>
          </p:cNvSpPr>
          <p:nvPr/>
        </p:nvSpPr>
        <p:spPr bwMode="auto">
          <a:xfrm>
            <a:off x="0" y="3795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Line 357"/>
          <p:cNvSpPr>
            <a:spLocks noChangeShapeType="1"/>
          </p:cNvSpPr>
          <p:nvPr/>
        </p:nvSpPr>
        <p:spPr bwMode="auto">
          <a:xfrm>
            <a:off x="0" y="3948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6" name="Line 358"/>
          <p:cNvSpPr>
            <a:spLocks noChangeShapeType="1"/>
          </p:cNvSpPr>
          <p:nvPr/>
        </p:nvSpPr>
        <p:spPr bwMode="auto">
          <a:xfrm>
            <a:off x="0" y="4100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359"/>
          <p:cNvSpPr>
            <a:spLocks noChangeShapeType="1"/>
          </p:cNvSpPr>
          <p:nvPr/>
        </p:nvSpPr>
        <p:spPr bwMode="auto">
          <a:xfrm>
            <a:off x="0" y="4252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360"/>
          <p:cNvSpPr>
            <a:spLocks noChangeShapeType="1"/>
          </p:cNvSpPr>
          <p:nvPr/>
        </p:nvSpPr>
        <p:spPr bwMode="auto">
          <a:xfrm>
            <a:off x="0" y="4405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361"/>
          <p:cNvSpPr>
            <a:spLocks noChangeShapeType="1"/>
          </p:cNvSpPr>
          <p:nvPr/>
        </p:nvSpPr>
        <p:spPr bwMode="auto">
          <a:xfrm>
            <a:off x="31750" y="455033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Line 362"/>
          <p:cNvSpPr>
            <a:spLocks noChangeShapeType="1"/>
          </p:cNvSpPr>
          <p:nvPr/>
        </p:nvSpPr>
        <p:spPr bwMode="auto">
          <a:xfrm>
            <a:off x="0" y="4710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1" name="Line 363"/>
          <p:cNvSpPr>
            <a:spLocks noChangeShapeType="1"/>
          </p:cNvSpPr>
          <p:nvPr/>
        </p:nvSpPr>
        <p:spPr bwMode="auto">
          <a:xfrm>
            <a:off x="0" y="486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Line 364"/>
          <p:cNvSpPr>
            <a:spLocks noChangeShapeType="1"/>
          </p:cNvSpPr>
          <p:nvPr/>
        </p:nvSpPr>
        <p:spPr bwMode="auto">
          <a:xfrm>
            <a:off x="0" y="5014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3" name="Line 365"/>
          <p:cNvSpPr>
            <a:spLocks noChangeShapeType="1"/>
          </p:cNvSpPr>
          <p:nvPr/>
        </p:nvSpPr>
        <p:spPr bwMode="auto">
          <a:xfrm>
            <a:off x="0" y="5167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366"/>
          <p:cNvSpPr>
            <a:spLocks noChangeShapeType="1"/>
          </p:cNvSpPr>
          <p:nvPr/>
        </p:nvSpPr>
        <p:spPr bwMode="auto">
          <a:xfrm>
            <a:off x="0" y="5319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367"/>
          <p:cNvSpPr>
            <a:spLocks noChangeShapeType="1"/>
          </p:cNvSpPr>
          <p:nvPr/>
        </p:nvSpPr>
        <p:spPr bwMode="auto">
          <a:xfrm>
            <a:off x="0" y="5472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369"/>
          <p:cNvSpPr>
            <a:spLocks noChangeShapeType="1"/>
          </p:cNvSpPr>
          <p:nvPr/>
        </p:nvSpPr>
        <p:spPr bwMode="auto">
          <a:xfrm>
            <a:off x="0" y="5624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370"/>
          <p:cNvSpPr>
            <a:spLocks noChangeShapeType="1"/>
          </p:cNvSpPr>
          <p:nvPr/>
        </p:nvSpPr>
        <p:spPr bwMode="auto">
          <a:xfrm>
            <a:off x="0" y="5776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371"/>
          <p:cNvSpPr>
            <a:spLocks noChangeShapeType="1"/>
          </p:cNvSpPr>
          <p:nvPr/>
        </p:nvSpPr>
        <p:spPr bwMode="auto">
          <a:xfrm>
            <a:off x="0" y="5929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373"/>
          <p:cNvSpPr>
            <a:spLocks noChangeShapeType="1"/>
          </p:cNvSpPr>
          <p:nvPr/>
        </p:nvSpPr>
        <p:spPr bwMode="auto">
          <a:xfrm>
            <a:off x="0" y="623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374"/>
          <p:cNvSpPr>
            <a:spLocks noChangeShapeType="1"/>
          </p:cNvSpPr>
          <p:nvPr/>
        </p:nvSpPr>
        <p:spPr bwMode="auto">
          <a:xfrm>
            <a:off x="0" y="638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Text Box 195"/>
          <p:cNvSpPr txBox="1">
            <a:spLocks noChangeArrowheads="1"/>
          </p:cNvSpPr>
          <p:nvPr/>
        </p:nvSpPr>
        <p:spPr bwMode="auto">
          <a:xfrm>
            <a:off x="228600" y="6469063"/>
            <a:ext cx="9144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  <a:endParaRPr lang="es-ES_tradnl" altLang="es-MX" b="1"/>
          </a:p>
        </p:txBody>
      </p:sp>
      <p:sp>
        <p:nvSpPr>
          <p:cNvPr id="3083" name="Line 276"/>
          <p:cNvSpPr>
            <a:spLocks noChangeShapeType="1"/>
          </p:cNvSpPr>
          <p:nvPr/>
        </p:nvSpPr>
        <p:spPr bwMode="auto">
          <a:xfrm>
            <a:off x="0" y="66579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277"/>
          <p:cNvSpPr>
            <a:spLocks noChangeShapeType="1"/>
          </p:cNvSpPr>
          <p:nvPr/>
        </p:nvSpPr>
        <p:spPr bwMode="auto">
          <a:xfrm>
            <a:off x="0" y="64674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376"/>
          <p:cNvSpPr>
            <a:spLocks noChangeShapeType="1"/>
          </p:cNvSpPr>
          <p:nvPr/>
        </p:nvSpPr>
        <p:spPr bwMode="auto">
          <a:xfrm>
            <a:off x="209550" y="6465888"/>
            <a:ext cx="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77"/>
          <p:cNvSpPr>
            <a:spLocks noChangeShapeType="1"/>
          </p:cNvSpPr>
          <p:nvPr/>
        </p:nvSpPr>
        <p:spPr bwMode="auto">
          <a:xfrm>
            <a:off x="4503738" y="6465888"/>
            <a:ext cx="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378"/>
          <p:cNvSpPr>
            <a:spLocks noChangeShapeType="1"/>
          </p:cNvSpPr>
          <p:nvPr/>
        </p:nvSpPr>
        <p:spPr bwMode="auto">
          <a:xfrm>
            <a:off x="6145213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379"/>
          <p:cNvSpPr>
            <a:spLocks noChangeShapeType="1"/>
          </p:cNvSpPr>
          <p:nvPr/>
        </p:nvSpPr>
        <p:spPr bwMode="auto">
          <a:xfrm>
            <a:off x="6791325" y="6465888"/>
            <a:ext cx="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380"/>
          <p:cNvSpPr>
            <a:spLocks noChangeShapeType="1"/>
          </p:cNvSpPr>
          <p:nvPr/>
        </p:nvSpPr>
        <p:spPr bwMode="auto">
          <a:xfrm>
            <a:off x="7729538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81"/>
          <p:cNvSpPr>
            <a:spLocks noChangeShapeType="1"/>
          </p:cNvSpPr>
          <p:nvPr/>
        </p:nvSpPr>
        <p:spPr bwMode="auto">
          <a:xfrm>
            <a:off x="8204200" y="6465888"/>
            <a:ext cx="0" cy="188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382"/>
          <p:cNvSpPr>
            <a:spLocks noChangeShapeType="1"/>
          </p:cNvSpPr>
          <p:nvPr/>
        </p:nvSpPr>
        <p:spPr bwMode="auto">
          <a:xfrm>
            <a:off x="8686800" y="6465888"/>
            <a:ext cx="0" cy="195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383"/>
          <p:cNvSpPr>
            <a:spLocks noChangeShapeType="1"/>
          </p:cNvSpPr>
          <p:nvPr/>
        </p:nvSpPr>
        <p:spPr bwMode="auto">
          <a:xfrm>
            <a:off x="1171575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384"/>
          <p:cNvSpPr>
            <a:spLocks noChangeShapeType="1"/>
          </p:cNvSpPr>
          <p:nvPr/>
        </p:nvSpPr>
        <p:spPr bwMode="auto">
          <a:xfrm>
            <a:off x="1933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385"/>
          <p:cNvSpPr>
            <a:spLocks noChangeShapeType="1"/>
          </p:cNvSpPr>
          <p:nvPr/>
        </p:nvSpPr>
        <p:spPr bwMode="auto">
          <a:xfrm>
            <a:off x="2568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386"/>
          <p:cNvSpPr>
            <a:spLocks noChangeShapeType="1"/>
          </p:cNvSpPr>
          <p:nvPr/>
        </p:nvSpPr>
        <p:spPr bwMode="auto">
          <a:xfrm>
            <a:off x="1352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6" name="Line 387"/>
          <p:cNvSpPr>
            <a:spLocks noChangeShapeType="1"/>
          </p:cNvSpPr>
          <p:nvPr/>
        </p:nvSpPr>
        <p:spPr bwMode="auto">
          <a:xfrm>
            <a:off x="15430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7" name="Line 388"/>
          <p:cNvSpPr>
            <a:spLocks noChangeShapeType="1"/>
          </p:cNvSpPr>
          <p:nvPr/>
        </p:nvSpPr>
        <p:spPr bwMode="auto">
          <a:xfrm>
            <a:off x="1733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8" name="Line 389"/>
          <p:cNvSpPr>
            <a:spLocks noChangeShapeType="1"/>
          </p:cNvSpPr>
          <p:nvPr/>
        </p:nvSpPr>
        <p:spPr bwMode="auto">
          <a:xfrm>
            <a:off x="3511550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90"/>
          <p:cNvSpPr>
            <a:spLocks noChangeShapeType="1"/>
          </p:cNvSpPr>
          <p:nvPr/>
        </p:nvSpPr>
        <p:spPr bwMode="auto">
          <a:xfrm>
            <a:off x="4090988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391"/>
          <p:cNvSpPr>
            <a:spLocks noChangeShapeType="1"/>
          </p:cNvSpPr>
          <p:nvPr/>
        </p:nvSpPr>
        <p:spPr bwMode="auto">
          <a:xfrm>
            <a:off x="4926013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92"/>
          <p:cNvSpPr>
            <a:spLocks noChangeShapeType="1"/>
          </p:cNvSpPr>
          <p:nvPr/>
        </p:nvSpPr>
        <p:spPr bwMode="auto">
          <a:xfrm>
            <a:off x="30448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93"/>
          <p:cNvSpPr>
            <a:spLocks noChangeShapeType="1"/>
          </p:cNvSpPr>
          <p:nvPr/>
        </p:nvSpPr>
        <p:spPr bwMode="auto">
          <a:xfrm>
            <a:off x="5676900" y="646588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94"/>
          <p:cNvSpPr>
            <a:spLocks noChangeShapeType="1"/>
          </p:cNvSpPr>
          <p:nvPr/>
        </p:nvSpPr>
        <p:spPr bwMode="auto">
          <a:xfrm>
            <a:off x="53054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395"/>
          <p:cNvSpPr>
            <a:spLocks noChangeShapeType="1"/>
          </p:cNvSpPr>
          <p:nvPr/>
        </p:nvSpPr>
        <p:spPr bwMode="auto">
          <a:xfrm>
            <a:off x="7261225" y="6465888"/>
            <a:ext cx="0" cy="185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Text Box 288"/>
          <p:cNvSpPr txBox="1">
            <a:spLocks noChangeArrowheads="1"/>
          </p:cNvSpPr>
          <p:nvPr/>
        </p:nvSpPr>
        <p:spPr bwMode="auto">
          <a:xfrm>
            <a:off x="1865313" y="1668463"/>
            <a:ext cx="350837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6</a:t>
            </a:r>
            <a:r>
              <a:rPr lang="es-ES_tradnl" altLang="es-MX" sz="600" dirty="0" smtClean="0"/>
              <a:t>0</a:t>
            </a:r>
            <a:endParaRPr lang="es-ES_tradnl" altLang="es-MX" sz="600" dirty="0"/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MÁS</a:t>
            </a:r>
          </a:p>
        </p:txBody>
      </p:sp>
      <p:sp>
        <p:nvSpPr>
          <p:cNvPr id="138" name="Line 291"/>
          <p:cNvSpPr>
            <a:spLocks noChangeShapeType="1"/>
          </p:cNvSpPr>
          <p:nvPr/>
        </p:nvSpPr>
        <p:spPr bwMode="auto">
          <a:xfrm>
            <a:off x="1933575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9" name="Line 336"/>
          <p:cNvSpPr>
            <a:spLocks noChangeShapeType="1"/>
          </p:cNvSpPr>
          <p:nvPr/>
        </p:nvSpPr>
        <p:spPr bwMode="auto">
          <a:xfrm>
            <a:off x="1933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0" name="Line 384"/>
          <p:cNvSpPr>
            <a:spLocks noChangeShapeType="1"/>
          </p:cNvSpPr>
          <p:nvPr/>
        </p:nvSpPr>
        <p:spPr bwMode="auto">
          <a:xfrm>
            <a:off x="2135188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0"/>
          <p:cNvSpPr>
            <a:spLocks noChangeArrowheads="1"/>
          </p:cNvSpPr>
          <p:nvPr/>
        </p:nvSpPr>
        <p:spPr bwMode="auto">
          <a:xfrm>
            <a:off x="76200" y="6681788"/>
            <a:ext cx="723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099" name="Text Box 132"/>
          <p:cNvSpPr txBox="1">
            <a:spLocks noChangeArrowheads="1"/>
          </p:cNvSpPr>
          <p:nvPr/>
        </p:nvSpPr>
        <p:spPr bwMode="auto">
          <a:xfrm>
            <a:off x="4441825" y="4660900"/>
            <a:ext cx="2284413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1.- 	ÁCIDO ACETILSALICILICO,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2.-	ACETAMINOFEN,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3.- 	ACETAMINOFEN,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4.- 	ALUMINIO Y MAGNESIO, SUSPENSIÓN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5.- 	PASTA DE LASSAR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6.- 	BENZOATO DE BENCILO, EMULSIÓN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7.- 	ALBENDAZOL,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8.- 	ALBENDAZOL,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9.- 	FUMARATO FERROSO, TABLETAS</a:t>
            </a:r>
            <a:endParaRPr lang="es-ES_tradnl" altLang="es-MX"/>
          </a:p>
        </p:txBody>
      </p:sp>
      <p:sp>
        <p:nvSpPr>
          <p:cNvPr id="4100" name="Text Box 133"/>
          <p:cNvSpPr txBox="1">
            <a:spLocks noChangeArrowheads="1"/>
          </p:cNvSpPr>
          <p:nvPr/>
        </p:nvSpPr>
        <p:spPr bwMode="auto">
          <a:xfrm>
            <a:off x="127000" y="4659313"/>
            <a:ext cx="163512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1.- 	DOLOR DE CABEZA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2.-	DOLOR DE BARRIGA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3.-	DOLOR DE HUESOS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4.-	DOLOR DE PECHO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5.- 	DOLOR DE OÍDOS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6.-	DOLOR DE MUELAS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7.-	DOLOR DE GARGANTA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8.-	VÓMITO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9.-	DIARREA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10.-	FIEBRE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11.-	GRIPE</a:t>
            </a:r>
          </a:p>
        </p:txBody>
      </p:sp>
      <p:sp>
        <p:nvSpPr>
          <p:cNvPr id="4101" name="Rectangle 167"/>
          <p:cNvSpPr>
            <a:spLocks noChangeArrowheads="1"/>
          </p:cNvSpPr>
          <p:nvPr/>
        </p:nvSpPr>
        <p:spPr bwMode="auto">
          <a:xfrm>
            <a:off x="1522413" y="533400"/>
            <a:ext cx="1841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" altLang="es-MX" sz="900" b="1"/>
          </a:p>
        </p:txBody>
      </p:sp>
      <p:sp>
        <p:nvSpPr>
          <p:cNvPr id="4102" name="Line 213"/>
          <p:cNvSpPr>
            <a:spLocks noChangeShapeType="1"/>
          </p:cNvSpPr>
          <p:nvPr/>
        </p:nvSpPr>
        <p:spPr bwMode="auto">
          <a:xfrm>
            <a:off x="0" y="43386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3" name="Line 214"/>
          <p:cNvSpPr>
            <a:spLocks noChangeShapeType="1"/>
          </p:cNvSpPr>
          <p:nvPr/>
        </p:nvSpPr>
        <p:spPr bwMode="auto">
          <a:xfrm>
            <a:off x="0" y="66627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215"/>
          <p:cNvSpPr>
            <a:spLocks noChangeShapeType="1"/>
          </p:cNvSpPr>
          <p:nvPr/>
        </p:nvSpPr>
        <p:spPr bwMode="auto">
          <a:xfrm>
            <a:off x="4381500" y="4352925"/>
            <a:ext cx="0" cy="23241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Rectangle 216"/>
          <p:cNvSpPr>
            <a:spLocks noChangeArrowheads="1"/>
          </p:cNvSpPr>
          <p:nvPr/>
        </p:nvSpPr>
        <p:spPr bwMode="auto">
          <a:xfrm>
            <a:off x="1301750" y="4352925"/>
            <a:ext cx="1473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CLAVES DE SÍNTOMAS</a:t>
            </a:r>
          </a:p>
        </p:txBody>
      </p:sp>
      <p:sp>
        <p:nvSpPr>
          <p:cNvPr id="4106" name="Text Box 217"/>
          <p:cNvSpPr txBox="1">
            <a:spLocks noChangeArrowheads="1"/>
          </p:cNvSpPr>
          <p:nvPr/>
        </p:nvSpPr>
        <p:spPr bwMode="auto">
          <a:xfrm>
            <a:off x="2003425" y="4659313"/>
            <a:ext cx="225425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12.-	TOS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13.-	PARÁSITOS (BICHOS)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14.-	ENFERMEDADES DE LOS OJOS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15.-	ENFERMEDADES DE LA PIEL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16.-	HERIDAS, GOLPES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17.-	FRACTURAS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18.-	ENVENENAMIENTO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19.-	QUEMADURAS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20.-	MORDEDURA O PICADURA DE ANIMALES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21.-	CONVULSIONES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22.-	OTROS</a:t>
            </a:r>
          </a:p>
        </p:txBody>
      </p:sp>
      <p:sp>
        <p:nvSpPr>
          <p:cNvPr id="4107" name="Rectangle 218"/>
          <p:cNvSpPr>
            <a:spLocks noChangeArrowheads="1"/>
          </p:cNvSpPr>
          <p:nvPr/>
        </p:nvSpPr>
        <p:spPr bwMode="auto">
          <a:xfrm>
            <a:off x="5260975" y="4343400"/>
            <a:ext cx="28225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 CLAVES DE MEDICAMENTOS:</a:t>
            </a:r>
          </a:p>
        </p:txBody>
      </p:sp>
      <p:sp>
        <p:nvSpPr>
          <p:cNvPr id="4108" name="Rectangle 219"/>
          <p:cNvSpPr>
            <a:spLocks noChangeArrowheads="1"/>
          </p:cNvSpPr>
          <p:nvPr/>
        </p:nvSpPr>
        <p:spPr bwMode="auto">
          <a:xfrm>
            <a:off x="6677025" y="4660900"/>
            <a:ext cx="2543175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10.- 	DEXTROMETORFAN,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11.- 	CLORANFENICOL OFTALMICO,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12.- 	CLORFENIRAMINA,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13.- 	CLORFENIRAMINA,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14.- 	ELECTROLITOS ORALES POLVO, SOBRES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15.- 	VITAMINA A,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16.- 	LINDANO, SHAMPOO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17.- 	MICONAZOL, CREMA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18.- 	YODOCLOROHIDROXIQUINOLEINA, CREMA</a:t>
            </a:r>
            <a:endParaRPr lang="es-ES" altLang="es-MX" sz="700"/>
          </a:p>
        </p:txBody>
      </p:sp>
      <p:sp>
        <p:nvSpPr>
          <p:cNvPr id="4109" name="Rectangle 183"/>
          <p:cNvSpPr>
            <a:spLocks noChangeArrowheads="1"/>
          </p:cNvSpPr>
          <p:nvPr/>
        </p:nvSpPr>
        <p:spPr bwMode="auto">
          <a:xfrm>
            <a:off x="2614613" y="2673350"/>
            <a:ext cx="41338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CONSUMO TOTAL DE MEDICAMENTOS</a:t>
            </a:r>
          </a:p>
          <a:p>
            <a:pPr algn="ctr"/>
            <a:r>
              <a:rPr lang="es-MX" altLang="es-MX" sz="800"/>
              <a:t>(Para uso exclusivo del Supervisor o Supervisora de Auxiliares de Salud)</a:t>
            </a:r>
            <a:endParaRPr lang="es-ES" altLang="es-MX" sz="800"/>
          </a:p>
        </p:txBody>
      </p:sp>
      <p:grpSp>
        <p:nvGrpSpPr>
          <p:cNvPr id="4110" name="3 Grupo"/>
          <p:cNvGrpSpPr>
            <a:grpSpLocks/>
          </p:cNvGrpSpPr>
          <p:nvPr/>
        </p:nvGrpSpPr>
        <p:grpSpPr bwMode="auto">
          <a:xfrm>
            <a:off x="338138" y="3011488"/>
            <a:ext cx="8239125" cy="1309687"/>
            <a:chOff x="338138" y="3011488"/>
            <a:chExt cx="8239125" cy="1309687"/>
          </a:xfrm>
        </p:grpSpPr>
        <p:sp>
          <p:nvSpPr>
            <p:cNvPr id="4154" name="Line 121"/>
            <p:cNvSpPr>
              <a:spLocks noChangeShapeType="1"/>
            </p:cNvSpPr>
            <p:nvPr/>
          </p:nvSpPr>
          <p:spPr bwMode="auto">
            <a:xfrm>
              <a:off x="392113" y="3024188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5" name="Line 122"/>
            <p:cNvSpPr>
              <a:spLocks noChangeShapeType="1"/>
            </p:cNvSpPr>
            <p:nvPr/>
          </p:nvSpPr>
          <p:spPr bwMode="auto">
            <a:xfrm>
              <a:off x="392113" y="322580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6" name="Line 123"/>
            <p:cNvSpPr>
              <a:spLocks noChangeShapeType="1"/>
            </p:cNvSpPr>
            <p:nvPr/>
          </p:nvSpPr>
          <p:spPr bwMode="auto">
            <a:xfrm>
              <a:off x="392113" y="346075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7" name="Line 124"/>
            <p:cNvSpPr>
              <a:spLocks noChangeShapeType="1"/>
            </p:cNvSpPr>
            <p:nvPr/>
          </p:nvSpPr>
          <p:spPr bwMode="auto">
            <a:xfrm>
              <a:off x="392113" y="369411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8" name="Line 125"/>
            <p:cNvSpPr>
              <a:spLocks noChangeShapeType="1"/>
            </p:cNvSpPr>
            <p:nvPr/>
          </p:nvSpPr>
          <p:spPr bwMode="auto">
            <a:xfrm>
              <a:off x="392113" y="39290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9" name="Line 185"/>
            <p:cNvSpPr>
              <a:spLocks noChangeShapeType="1"/>
            </p:cNvSpPr>
            <p:nvPr/>
          </p:nvSpPr>
          <p:spPr bwMode="auto">
            <a:xfrm>
              <a:off x="392113" y="3028950"/>
              <a:ext cx="0" cy="11334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0" name="Line 186"/>
            <p:cNvSpPr>
              <a:spLocks noChangeShapeType="1"/>
            </p:cNvSpPr>
            <p:nvPr/>
          </p:nvSpPr>
          <p:spPr bwMode="auto">
            <a:xfrm>
              <a:off x="8572500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1" name="Text Box 187"/>
            <p:cNvSpPr txBox="1">
              <a:spLocks noChangeArrowheads="1"/>
            </p:cNvSpPr>
            <p:nvPr/>
          </p:nvSpPr>
          <p:spPr bwMode="auto">
            <a:xfrm>
              <a:off x="350838" y="3206750"/>
              <a:ext cx="1216025" cy="91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AL FINAL DEL MES ANTERIOR 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CANTIDAD RECIBIDA DURANTE EL MES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ACTUAL DE MEDICAMENTOS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CONSUMO</a:t>
              </a:r>
            </a:p>
          </p:txBody>
        </p:sp>
        <p:sp>
          <p:nvSpPr>
            <p:cNvPr id="4162" name="Line 192"/>
            <p:cNvSpPr>
              <a:spLocks noChangeShapeType="1"/>
            </p:cNvSpPr>
            <p:nvPr/>
          </p:nvSpPr>
          <p:spPr bwMode="auto">
            <a:xfrm>
              <a:off x="392113" y="41576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3" name="Line 194"/>
            <p:cNvSpPr>
              <a:spLocks noChangeShapeType="1"/>
            </p:cNvSpPr>
            <p:nvPr/>
          </p:nvSpPr>
          <p:spPr bwMode="auto">
            <a:xfrm>
              <a:off x="1704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4" name="Line 195"/>
            <p:cNvSpPr>
              <a:spLocks noChangeShapeType="1"/>
            </p:cNvSpPr>
            <p:nvPr/>
          </p:nvSpPr>
          <p:spPr bwMode="auto">
            <a:xfrm>
              <a:off x="2085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5" name="Line 196"/>
            <p:cNvSpPr>
              <a:spLocks noChangeShapeType="1"/>
            </p:cNvSpPr>
            <p:nvPr/>
          </p:nvSpPr>
          <p:spPr bwMode="auto">
            <a:xfrm>
              <a:off x="2466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6" name="Line 197"/>
            <p:cNvSpPr>
              <a:spLocks noChangeShapeType="1"/>
            </p:cNvSpPr>
            <p:nvPr/>
          </p:nvSpPr>
          <p:spPr bwMode="auto">
            <a:xfrm>
              <a:off x="2847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7" name="Line 198"/>
            <p:cNvSpPr>
              <a:spLocks noChangeShapeType="1"/>
            </p:cNvSpPr>
            <p:nvPr/>
          </p:nvSpPr>
          <p:spPr bwMode="auto">
            <a:xfrm>
              <a:off x="3228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8" name="Line 199"/>
            <p:cNvSpPr>
              <a:spLocks noChangeShapeType="1"/>
            </p:cNvSpPr>
            <p:nvPr/>
          </p:nvSpPr>
          <p:spPr bwMode="auto">
            <a:xfrm>
              <a:off x="3609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9" name="Line 200"/>
            <p:cNvSpPr>
              <a:spLocks noChangeShapeType="1"/>
            </p:cNvSpPr>
            <p:nvPr/>
          </p:nvSpPr>
          <p:spPr bwMode="auto">
            <a:xfrm>
              <a:off x="3990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0" name="Line 201"/>
            <p:cNvSpPr>
              <a:spLocks noChangeShapeType="1"/>
            </p:cNvSpPr>
            <p:nvPr/>
          </p:nvSpPr>
          <p:spPr bwMode="auto">
            <a:xfrm>
              <a:off x="437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1" name="Line 202"/>
            <p:cNvSpPr>
              <a:spLocks noChangeShapeType="1"/>
            </p:cNvSpPr>
            <p:nvPr/>
          </p:nvSpPr>
          <p:spPr bwMode="auto">
            <a:xfrm>
              <a:off x="4752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2" name="Line 203"/>
            <p:cNvSpPr>
              <a:spLocks noChangeShapeType="1"/>
            </p:cNvSpPr>
            <p:nvPr/>
          </p:nvSpPr>
          <p:spPr bwMode="auto">
            <a:xfrm>
              <a:off x="5133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3" name="Line 204"/>
            <p:cNvSpPr>
              <a:spLocks noChangeShapeType="1"/>
            </p:cNvSpPr>
            <p:nvPr/>
          </p:nvSpPr>
          <p:spPr bwMode="auto">
            <a:xfrm>
              <a:off x="5514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4" name="Line 205"/>
            <p:cNvSpPr>
              <a:spLocks noChangeShapeType="1"/>
            </p:cNvSpPr>
            <p:nvPr/>
          </p:nvSpPr>
          <p:spPr bwMode="auto">
            <a:xfrm>
              <a:off x="5895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5" name="Line 206"/>
            <p:cNvSpPr>
              <a:spLocks noChangeShapeType="1"/>
            </p:cNvSpPr>
            <p:nvPr/>
          </p:nvSpPr>
          <p:spPr bwMode="auto">
            <a:xfrm>
              <a:off x="6276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6" name="Line 207"/>
            <p:cNvSpPr>
              <a:spLocks noChangeShapeType="1"/>
            </p:cNvSpPr>
            <p:nvPr/>
          </p:nvSpPr>
          <p:spPr bwMode="auto">
            <a:xfrm>
              <a:off x="6657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7" name="Line 208"/>
            <p:cNvSpPr>
              <a:spLocks noChangeShapeType="1"/>
            </p:cNvSpPr>
            <p:nvPr/>
          </p:nvSpPr>
          <p:spPr bwMode="auto">
            <a:xfrm>
              <a:off x="7038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8" name="Line 209"/>
            <p:cNvSpPr>
              <a:spLocks noChangeShapeType="1"/>
            </p:cNvSpPr>
            <p:nvPr/>
          </p:nvSpPr>
          <p:spPr bwMode="auto">
            <a:xfrm>
              <a:off x="7419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9" name="Line 210"/>
            <p:cNvSpPr>
              <a:spLocks noChangeShapeType="1"/>
            </p:cNvSpPr>
            <p:nvPr/>
          </p:nvSpPr>
          <p:spPr bwMode="auto">
            <a:xfrm>
              <a:off x="7800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0" name="Line 211"/>
            <p:cNvSpPr>
              <a:spLocks noChangeShapeType="1"/>
            </p:cNvSpPr>
            <p:nvPr/>
          </p:nvSpPr>
          <p:spPr bwMode="auto">
            <a:xfrm>
              <a:off x="818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1" name="Rectangle 212"/>
            <p:cNvSpPr>
              <a:spLocks noChangeArrowheads="1"/>
            </p:cNvSpPr>
            <p:nvPr/>
          </p:nvSpPr>
          <p:spPr bwMode="auto">
            <a:xfrm>
              <a:off x="1738313" y="3011488"/>
              <a:ext cx="68389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000" b="1"/>
                <a:t> 1	 2	 3	 4	 5	 6	 7	 8	 9	10	11	12	13	14	15	16	17	18</a:t>
              </a:r>
              <a:endParaRPr lang="es-ES" altLang="es-MX" sz="1000" b="1"/>
            </a:p>
          </p:txBody>
        </p:sp>
        <p:sp>
          <p:nvSpPr>
            <p:cNvPr id="4182" name="Rectangle 220"/>
            <p:cNvSpPr>
              <a:spLocks noChangeArrowheads="1"/>
            </p:cNvSpPr>
            <p:nvPr/>
          </p:nvSpPr>
          <p:spPr bwMode="auto">
            <a:xfrm>
              <a:off x="338138" y="4137025"/>
              <a:ext cx="54276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600"/>
                <a:t>CONSUMO=EXISTENCIAS AL FINAL DEL MES ANTERIOR + CANTIDAD RECIBIDA DURANTE EL MES – EXISTENCIA ACTUAL DE MEDICAMENTOS</a:t>
              </a:r>
              <a:endParaRPr lang="es-ES" altLang="es-MX" sz="600"/>
            </a:p>
          </p:txBody>
        </p:sp>
      </p:grpSp>
      <p:grpSp>
        <p:nvGrpSpPr>
          <p:cNvPr id="4111" name="2 Grupo"/>
          <p:cNvGrpSpPr>
            <a:grpSpLocks/>
          </p:cNvGrpSpPr>
          <p:nvPr/>
        </p:nvGrpSpPr>
        <p:grpSpPr bwMode="auto">
          <a:xfrm>
            <a:off x="-28575" y="730250"/>
            <a:ext cx="9238786" cy="1912938"/>
            <a:chOff x="-28575" y="730250"/>
            <a:chExt cx="9238786" cy="1912938"/>
          </a:xfrm>
        </p:grpSpPr>
        <p:sp>
          <p:nvSpPr>
            <p:cNvPr id="4112" name="Line 10"/>
            <p:cNvSpPr>
              <a:spLocks noChangeShapeType="1"/>
            </p:cNvSpPr>
            <p:nvPr/>
          </p:nvSpPr>
          <p:spPr bwMode="auto">
            <a:xfrm>
              <a:off x="0" y="7477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3" name="Text Box 91"/>
            <p:cNvSpPr txBox="1">
              <a:spLocks noChangeArrowheads="1"/>
            </p:cNvSpPr>
            <p:nvPr/>
          </p:nvSpPr>
          <p:spPr bwMode="auto">
            <a:xfrm>
              <a:off x="403225" y="920750"/>
              <a:ext cx="8286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SANEAMIENTO</a:t>
              </a:r>
            </a:p>
            <a:p>
              <a:pPr algn="ctr"/>
              <a:r>
                <a:rPr lang="es-ES_tradnl" altLang="es-MX" sz="700"/>
                <a:t>BÁSICO</a:t>
              </a:r>
              <a:endParaRPr lang="es-ES_tradnl" altLang="es-MX"/>
            </a:p>
          </p:txBody>
        </p:sp>
        <p:sp>
          <p:nvSpPr>
            <p:cNvPr id="4114" name="Line 112"/>
            <p:cNvSpPr>
              <a:spLocks noChangeShapeType="1"/>
            </p:cNvSpPr>
            <p:nvPr/>
          </p:nvSpPr>
          <p:spPr bwMode="auto">
            <a:xfrm>
              <a:off x="0" y="1395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5" name="Line 113"/>
            <p:cNvSpPr>
              <a:spLocks noChangeShapeType="1"/>
            </p:cNvSpPr>
            <p:nvPr/>
          </p:nvSpPr>
          <p:spPr bwMode="auto">
            <a:xfrm>
              <a:off x="0" y="1547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6" name="Line 114"/>
            <p:cNvSpPr>
              <a:spLocks noChangeShapeType="1"/>
            </p:cNvSpPr>
            <p:nvPr/>
          </p:nvSpPr>
          <p:spPr bwMode="auto">
            <a:xfrm>
              <a:off x="0" y="1700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7" name="Line 115"/>
            <p:cNvSpPr>
              <a:spLocks noChangeShapeType="1"/>
            </p:cNvSpPr>
            <p:nvPr/>
          </p:nvSpPr>
          <p:spPr bwMode="auto">
            <a:xfrm>
              <a:off x="0" y="1852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8" name="Line 116"/>
            <p:cNvSpPr>
              <a:spLocks noChangeShapeType="1"/>
            </p:cNvSpPr>
            <p:nvPr/>
          </p:nvSpPr>
          <p:spPr bwMode="auto">
            <a:xfrm>
              <a:off x="0" y="2005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9" name="Line 117"/>
            <p:cNvSpPr>
              <a:spLocks noChangeShapeType="1"/>
            </p:cNvSpPr>
            <p:nvPr/>
          </p:nvSpPr>
          <p:spPr bwMode="auto">
            <a:xfrm>
              <a:off x="0" y="2157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0" name="Line 118"/>
            <p:cNvSpPr>
              <a:spLocks noChangeShapeType="1"/>
            </p:cNvSpPr>
            <p:nvPr/>
          </p:nvSpPr>
          <p:spPr bwMode="auto">
            <a:xfrm>
              <a:off x="0" y="2309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1" name="Line 119"/>
            <p:cNvSpPr>
              <a:spLocks noChangeShapeType="1"/>
            </p:cNvSpPr>
            <p:nvPr/>
          </p:nvSpPr>
          <p:spPr bwMode="auto">
            <a:xfrm>
              <a:off x="0" y="2462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2" name="Line 120"/>
            <p:cNvSpPr>
              <a:spLocks noChangeShapeType="1"/>
            </p:cNvSpPr>
            <p:nvPr/>
          </p:nvSpPr>
          <p:spPr bwMode="auto">
            <a:xfrm>
              <a:off x="0" y="2614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3" name="Line 126"/>
            <p:cNvSpPr>
              <a:spLocks noChangeShapeType="1"/>
            </p:cNvSpPr>
            <p:nvPr/>
          </p:nvSpPr>
          <p:spPr bwMode="auto">
            <a:xfrm>
              <a:off x="0" y="1243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4" name="Text Box 137"/>
            <p:cNvSpPr txBox="1">
              <a:spLocks noChangeArrowheads="1"/>
            </p:cNvSpPr>
            <p:nvPr/>
          </p:nvSpPr>
          <p:spPr bwMode="auto">
            <a:xfrm>
              <a:off x="1111250" y="920750"/>
              <a:ext cx="86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PLANIFICACIÓN</a:t>
              </a:r>
            </a:p>
            <a:p>
              <a:pPr algn="ctr"/>
              <a:r>
                <a:rPr lang="es-ES_tradnl" altLang="es-MX" sz="700"/>
                <a:t>FAMILIAR</a:t>
              </a:r>
              <a:endParaRPr lang="es-ES_tradnl" altLang="es-MX"/>
            </a:p>
          </p:txBody>
        </p:sp>
        <p:sp>
          <p:nvSpPr>
            <p:cNvPr id="4125" name="Text Box 138"/>
            <p:cNvSpPr txBox="1">
              <a:spLocks noChangeArrowheads="1"/>
            </p:cNvSpPr>
            <p:nvPr/>
          </p:nvSpPr>
          <p:spPr bwMode="auto">
            <a:xfrm>
              <a:off x="1963738" y="920750"/>
              <a:ext cx="627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MATERNO</a:t>
              </a:r>
            </a:p>
            <a:p>
              <a:pPr algn="ctr"/>
              <a:r>
                <a:rPr lang="es-ES_tradnl" altLang="es-MX" sz="700"/>
                <a:t>INFANTIL</a:t>
              </a:r>
              <a:endParaRPr lang="es-ES_tradnl" altLang="es-MX"/>
            </a:p>
          </p:txBody>
        </p:sp>
        <p:sp>
          <p:nvSpPr>
            <p:cNvPr id="4126" name="Text Box 140"/>
            <p:cNvSpPr txBox="1">
              <a:spLocks noChangeArrowheads="1"/>
            </p:cNvSpPr>
            <p:nvPr/>
          </p:nvSpPr>
          <p:spPr bwMode="auto">
            <a:xfrm>
              <a:off x="460375" y="730250"/>
              <a:ext cx="65055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 E M A S    D E    P L Á T I C A S    Y     N Ú M E R O    D E    A S I S T E N T E S</a:t>
              </a:r>
              <a:endParaRPr lang="es-ES_tradnl" altLang="es-MX"/>
            </a:p>
          </p:txBody>
        </p:sp>
        <p:sp>
          <p:nvSpPr>
            <p:cNvPr id="4127" name="Line 141"/>
            <p:cNvSpPr>
              <a:spLocks noChangeShapeType="1"/>
            </p:cNvSpPr>
            <p:nvPr/>
          </p:nvSpPr>
          <p:spPr bwMode="auto">
            <a:xfrm>
              <a:off x="447675" y="904875"/>
              <a:ext cx="8696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8" name="Text Box 142"/>
            <p:cNvSpPr txBox="1">
              <a:spLocks noChangeArrowheads="1"/>
            </p:cNvSpPr>
            <p:nvPr/>
          </p:nvSpPr>
          <p:spPr bwMode="auto">
            <a:xfrm>
              <a:off x="2597150" y="974725"/>
              <a:ext cx="77311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VACUNACIÓN</a:t>
              </a:r>
              <a:endParaRPr lang="es-ES_tradnl" altLang="es-MX"/>
            </a:p>
          </p:txBody>
        </p:sp>
        <p:sp>
          <p:nvSpPr>
            <p:cNvPr id="4129" name="Text Box 143"/>
            <p:cNvSpPr txBox="1">
              <a:spLocks noChangeArrowheads="1"/>
            </p:cNvSpPr>
            <p:nvPr/>
          </p:nvSpPr>
          <p:spPr bwMode="auto">
            <a:xfrm>
              <a:off x="3373438" y="1044575"/>
              <a:ext cx="6508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CRÓNICAS</a:t>
              </a:r>
              <a:endParaRPr lang="es-ES_tradnl" altLang="es-MX"/>
            </a:p>
          </p:txBody>
        </p:sp>
        <p:sp>
          <p:nvSpPr>
            <p:cNvPr id="4130" name="Text Box 144"/>
            <p:cNvSpPr txBox="1">
              <a:spLocks noChangeArrowheads="1"/>
            </p:cNvSpPr>
            <p:nvPr/>
          </p:nvSpPr>
          <p:spPr bwMode="auto">
            <a:xfrm>
              <a:off x="4097338" y="1044575"/>
              <a:ext cx="7302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1" name="Text Box 145"/>
            <p:cNvSpPr txBox="1">
              <a:spLocks noChangeArrowheads="1"/>
            </p:cNvSpPr>
            <p:nvPr/>
          </p:nvSpPr>
          <p:spPr bwMode="auto">
            <a:xfrm>
              <a:off x="3360738" y="877888"/>
              <a:ext cx="1401762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ENFERMEDADES</a:t>
              </a:r>
              <a:endParaRPr lang="es-ES_tradnl" altLang="es-MX"/>
            </a:p>
          </p:txBody>
        </p:sp>
        <p:sp>
          <p:nvSpPr>
            <p:cNvPr id="4132" name="Text Box 146"/>
            <p:cNvSpPr txBox="1">
              <a:spLocks noChangeArrowheads="1"/>
            </p:cNvSpPr>
            <p:nvPr/>
          </p:nvSpPr>
          <p:spPr bwMode="auto">
            <a:xfrm>
              <a:off x="4734927" y="868363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3" name="Text Box 147"/>
            <p:cNvSpPr txBox="1">
              <a:spLocks noChangeArrowheads="1"/>
            </p:cNvSpPr>
            <p:nvPr/>
          </p:nvSpPr>
          <p:spPr bwMode="auto">
            <a:xfrm>
              <a:off x="5523689" y="879189"/>
              <a:ext cx="792204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 smtClean="0"/>
                <a:t>NUTRICIÓN Y </a:t>
              </a:r>
            </a:p>
            <a:p>
              <a:pPr algn="ctr"/>
              <a:r>
                <a:rPr lang="es-ES_tradnl" altLang="es-MX" sz="700" dirty="0" smtClean="0"/>
                <a:t>LACTANCIA</a:t>
              </a:r>
            </a:p>
            <a:p>
              <a:pPr algn="ctr"/>
              <a:r>
                <a:rPr lang="es-ES_tradnl" altLang="es-MX" sz="700" dirty="0" smtClean="0"/>
                <a:t>MATERNA</a:t>
              </a:r>
              <a:endParaRPr lang="es-ES_tradnl" altLang="es-MX" sz="700" dirty="0"/>
            </a:p>
          </p:txBody>
        </p:sp>
        <p:sp>
          <p:nvSpPr>
            <p:cNvPr id="4134" name="Text Box 148"/>
            <p:cNvSpPr txBox="1">
              <a:spLocks noChangeArrowheads="1"/>
            </p:cNvSpPr>
            <p:nvPr/>
          </p:nvSpPr>
          <p:spPr bwMode="auto">
            <a:xfrm>
              <a:off x="6400800" y="974725"/>
              <a:ext cx="44132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OTRO</a:t>
              </a:r>
              <a:endParaRPr lang="es-ES_tradnl" altLang="es-MX"/>
            </a:p>
          </p:txBody>
        </p:sp>
        <p:sp>
          <p:nvSpPr>
            <p:cNvPr id="4135" name="Line 159"/>
            <p:cNvSpPr>
              <a:spLocks noChangeShapeType="1"/>
            </p:cNvSpPr>
            <p:nvPr/>
          </p:nvSpPr>
          <p:spPr bwMode="auto">
            <a:xfrm>
              <a:off x="3343275" y="1047750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36" name="Text Box 160"/>
            <p:cNvSpPr txBox="1">
              <a:spLocks noChangeArrowheads="1"/>
            </p:cNvSpPr>
            <p:nvPr/>
          </p:nvSpPr>
          <p:spPr bwMode="auto">
            <a:xfrm>
              <a:off x="6965950" y="874713"/>
              <a:ext cx="730250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ENFERME-</a:t>
              </a:r>
            </a:p>
            <a:p>
              <a:pPr algn="ctr"/>
              <a:r>
                <a:rPr lang="es-ES_tradnl" altLang="es-MX" sz="700"/>
                <a:t>DADES</a:t>
              </a:r>
            </a:p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7" name="Text Box 161"/>
            <p:cNvSpPr txBox="1">
              <a:spLocks noChangeArrowheads="1"/>
            </p:cNvSpPr>
            <p:nvPr/>
          </p:nvSpPr>
          <p:spPr bwMode="auto">
            <a:xfrm>
              <a:off x="7630527" y="876300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8" name="Text Box 162"/>
            <p:cNvSpPr txBox="1">
              <a:spLocks noChangeArrowheads="1"/>
            </p:cNvSpPr>
            <p:nvPr/>
          </p:nvSpPr>
          <p:spPr bwMode="auto">
            <a:xfrm>
              <a:off x="8418006" y="885539"/>
              <a:ext cx="792205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 smtClean="0"/>
                <a:t>NUTRICIÓN </a:t>
              </a:r>
              <a:r>
                <a:rPr lang="es-ES_tradnl" altLang="es-MX" sz="700" dirty="0"/>
                <a:t>Y </a:t>
              </a:r>
            </a:p>
            <a:p>
              <a:pPr algn="ctr"/>
              <a:r>
                <a:rPr lang="es-ES_tradnl" altLang="es-MX" sz="700" dirty="0"/>
                <a:t>LACTANCIA</a:t>
              </a:r>
            </a:p>
            <a:p>
              <a:pPr algn="ctr"/>
              <a:r>
                <a:rPr lang="es-ES_tradnl" altLang="es-MX" sz="700" dirty="0" smtClean="0"/>
                <a:t>MATERNA</a:t>
              </a:r>
              <a:endParaRPr lang="es-ES_tradnl" altLang="es-MX" sz="700" dirty="0"/>
            </a:p>
          </p:txBody>
        </p:sp>
        <p:sp>
          <p:nvSpPr>
            <p:cNvPr id="4139" name="Line 139"/>
            <p:cNvSpPr>
              <a:spLocks noChangeShapeType="1"/>
            </p:cNvSpPr>
            <p:nvPr/>
          </p:nvSpPr>
          <p:spPr bwMode="auto">
            <a:xfrm>
              <a:off x="447675" y="752475"/>
              <a:ext cx="0" cy="1857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0" name="Line 150"/>
            <p:cNvSpPr>
              <a:spLocks noChangeShapeType="1"/>
            </p:cNvSpPr>
            <p:nvPr/>
          </p:nvSpPr>
          <p:spPr bwMode="auto">
            <a:xfrm>
              <a:off x="6972300" y="752475"/>
              <a:ext cx="0" cy="1866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1" name="Line 151"/>
            <p:cNvSpPr>
              <a:spLocks noChangeShapeType="1"/>
            </p:cNvSpPr>
            <p:nvPr/>
          </p:nvSpPr>
          <p:spPr bwMode="auto">
            <a:xfrm>
              <a:off x="1171575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2" name="Line 152"/>
            <p:cNvSpPr>
              <a:spLocks noChangeShapeType="1"/>
            </p:cNvSpPr>
            <p:nvPr/>
          </p:nvSpPr>
          <p:spPr bwMode="auto">
            <a:xfrm>
              <a:off x="1905000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3" name="Line 153"/>
            <p:cNvSpPr>
              <a:spLocks noChangeShapeType="1"/>
            </p:cNvSpPr>
            <p:nvPr/>
          </p:nvSpPr>
          <p:spPr bwMode="auto">
            <a:xfrm>
              <a:off x="2628900" y="904875"/>
              <a:ext cx="0" cy="1724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4" name="Line 154"/>
            <p:cNvSpPr>
              <a:spLocks noChangeShapeType="1"/>
            </p:cNvSpPr>
            <p:nvPr/>
          </p:nvSpPr>
          <p:spPr bwMode="auto">
            <a:xfrm>
              <a:off x="3343275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5" name="Line 155"/>
            <p:cNvSpPr>
              <a:spLocks noChangeShapeType="1"/>
            </p:cNvSpPr>
            <p:nvPr/>
          </p:nvSpPr>
          <p:spPr bwMode="auto">
            <a:xfrm>
              <a:off x="4076700" y="1047750"/>
              <a:ext cx="0" cy="15621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6" name="Line 156"/>
            <p:cNvSpPr>
              <a:spLocks noChangeShapeType="1"/>
            </p:cNvSpPr>
            <p:nvPr/>
          </p:nvSpPr>
          <p:spPr bwMode="auto">
            <a:xfrm>
              <a:off x="4791075" y="895350"/>
              <a:ext cx="0" cy="1714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7" name="Line 157"/>
            <p:cNvSpPr>
              <a:spLocks noChangeShapeType="1"/>
            </p:cNvSpPr>
            <p:nvPr/>
          </p:nvSpPr>
          <p:spPr bwMode="auto">
            <a:xfrm>
              <a:off x="556260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8" name="Line 158"/>
            <p:cNvSpPr>
              <a:spLocks noChangeShapeType="1"/>
            </p:cNvSpPr>
            <p:nvPr/>
          </p:nvSpPr>
          <p:spPr bwMode="auto">
            <a:xfrm>
              <a:off x="626745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9" name="Line 164"/>
            <p:cNvSpPr>
              <a:spLocks noChangeShapeType="1"/>
            </p:cNvSpPr>
            <p:nvPr/>
          </p:nvSpPr>
          <p:spPr bwMode="auto">
            <a:xfrm>
              <a:off x="8458200" y="913501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50" name="Rectangle 165"/>
            <p:cNvSpPr>
              <a:spLocks noChangeArrowheads="1"/>
            </p:cNvSpPr>
            <p:nvPr/>
          </p:nvSpPr>
          <p:spPr bwMode="auto">
            <a:xfrm>
              <a:off x="6996113" y="730250"/>
              <a:ext cx="2109787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MADRES CAPACITADAS</a:t>
              </a:r>
              <a:endParaRPr lang="es-ES" altLang="es-MX" sz="700"/>
            </a:p>
          </p:txBody>
        </p:sp>
        <p:sp>
          <p:nvSpPr>
            <p:cNvPr id="4151" name="Rectangle 166"/>
            <p:cNvSpPr>
              <a:spLocks noChangeArrowheads="1"/>
            </p:cNvSpPr>
            <p:nvPr/>
          </p:nvSpPr>
          <p:spPr bwMode="auto">
            <a:xfrm>
              <a:off x="100013" y="787400"/>
              <a:ext cx="249237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DÍA</a:t>
              </a:r>
              <a:endParaRPr lang="es-ES" altLang="es-MX" sz="700"/>
            </a:p>
          </p:txBody>
        </p:sp>
        <p:sp>
          <p:nvSpPr>
            <p:cNvPr id="4152" name="Rectangle 182"/>
            <p:cNvSpPr>
              <a:spLocks noChangeArrowheads="1"/>
            </p:cNvSpPr>
            <p:nvPr/>
          </p:nvSpPr>
          <p:spPr bwMode="auto">
            <a:xfrm>
              <a:off x="-28575" y="2444750"/>
              <a:ext cx="48736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TOTAL</a:t>
              </a:r>
              <a:endParaRPr lang="es-ES" altLang="es-MX" sz="700"/>
            </a:p>
          </p:txBody>
        </p:sp>
        <p:sp>
          <p:nvSpPr>
            <p:cNvPr id="4153" name="Line 158"/>
            <p:cNvSpPr>
              <a:spLocks noChangeShapeType="1"/>
            </p:cNvSpPr>
            <p:nvPr/>
          </p:nvSpPr>
          <p:spPr bwMode="auto">
            <a:xfrm>
              <a:off x="7670620" y="911532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5158</TotalTime>
  <Words>511</Words>
  <Application>Microsoft Office PowerPoint</Application>
  <PresentationFormat>Carta (216 x 279 mm)</PresentationFormat>
  <Paragraphs>127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166</cp:revision>
  <cp:lastPrinted>2016-10-18T17:49:28Z</cp:lastPrinted>
  <dcterms:created xsi:type="dcterms:W3CDTF">1999-03-16T19:31:02Z</dcterms:created>
  <dcterms:modified xsi:type="dcterms:W3CDTF">2024-11-29T19:17:34Z</dcterms:modified>
</cp:coreProperties>
</file>