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6858000" cy="120396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0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058" y="90"/>
      </p:cViewPr>
      <p:guideLst>
        <p:guide orient="horz" pos="2220"/>
        <p:guide pos="30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427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98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98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479213"/>
            <a:ext cx="2971800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11479213"/>
            <a:ext cx="2971800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A1A871EA-EFA7-4BDF-B07A-6B7A5872D499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442459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771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719138" y="1504950"/>
            <a:ext cx="5419725" cy="4064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685800" y="5794375"/>
            <a:ext cx="5486400" cy="474027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0374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767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541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551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8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4400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304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41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186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79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1511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0348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6764338" y="41275"/>
            <a:ext cx="23034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 smtClean="0"/>
              <a:t>INFORME DE JURISDICCIÓN</a:t>
            </a:r>
          </a:p>
          <a:p>
            <a:pPr algn="ctr">
              <a:defRPr/>
            </a:pPr>
            <a:r>
              <a:rPr lang="es-ES_tradnl" sz="1200" b="1" dirty="0" smtClean="0"/>
              <a:t>SINBA-SIS-A4</a:t>
            </a:r>
            <a:endParaRPr lang="es-ES_tradnl" sz="1200" dirty="0" smtClean="0"/>
          </a:p>
        </p:txBody>
      </p:sp>
      <p:sp>
        <p:nvSpPr>
          <p:cNvPr id="1029" name="Text Box 26"/>
          <p:cNvSpPr txBox="1">
            <a:spLocks noChangeArrowheads="1"/>
          </p:cNvSpPr>
          <p:nvPr userDrawn="1"/>
        </p:nvSpPr>
        <p:spPr bwMode="auto">
          <a:xfrm>
            <a:off x="1143000" y="76200"/>
            <a:ext cx="5648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 smtClean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 smtClean="0"/>
              <a:t>Actividades varias</a:t>
            </a:r>
            <a:endParaRPr lang="es-ES" sz="1000" b="1" dirty="0" smtClean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3" y="163407"/>
            <a:ext cx="2119184" cy="3096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Text Box 494"/>
          <p:cNvSpPr txBox="1">
            <a:spLocks noChangeArrowheads="1"/>
          </p:cNvSpPr>
          <p:nvPr/>
        </p:nvSpPr>
        <p:spPr bwMode="auto">
          <a:xfrm>
            <a:off x="5381438" y="1735138"/>
            <a:ext cx="17256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PERSONA ENFERMA SUPERVISADA</a:t>
            </a:r>
            <a:endParaRPr lang="es-ES_tradnl" altLang="es-MX" dirty="0"/>
          </a:p>
        </p:txBody>
      </p:sp>
      <p:sp>
        <p:nvSpPr>
          <p:cNvPr id="3175" name="Text Box 510"/>
          <p:cNvSpPr txBox="1">
            <a:spLocks noChangeArrowheads="1"/>
          </p:cNvSpPr>
          <p:nvPr/>
        </p:nvSpPr>
        <p:spPr bwMode="auto">
          <a:xfrm>
            <a:off x="7028500" y="1731963"/>
            <a:ext cx="50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TOSE-</a:t>
            </a:r>
          </a:p>
          <a:p>
            <a:pPr algn="ctr"/>
            <a:r>
              <a:rPr lang="es-ES_tradnl" altLang="es-MX" sz="700" dirty="0"/>
              <a:t>DORAS</a:t>
            </a:r>
          </a:p>
          <a:p>
            <a:pPr algn="ctr"/>
            <a:r>
              <a:rPr lang="es-ES_tradnl" altLang="es-MX" sz="700" dirty="0"/>
              <a:t>CRÓNI-</a:t>
            </a:r>
          </a:p>
          <a:p>
            <a:pPr algn="ctr"/>
            <a:r>
              <a:rPr lang="es-ES_tradnl" altLang="es-MX" sz="700" dirty="0"/>
              <a:t>CAS</a:t>
            </a:r>
          </a:p>
        </p:txBody>
      </p:sp>
      <p:sp>
        <p:nvSpPr>
          <p:cNvPr id="3149" name="Text Box 482"/>
          <p:cNvSpPr txBox="1">
            <a:spLocks noChangeArrowheads="1"/>
          </p:cNvSpPr>
          <p:nvPr/>
        </p:nvSpPr>
        <p:spPr bwMode="auto">
          <a:xfrm>
            <a:off x="5315525" y="1916113"/>
            <a:ext cx="547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TUBER-</a:t>
            </a:r>
          </a:p>
          <a:p>
            <a:pPr algn="ctr"/>
            <a:r>
              <a:rPr lang="es-ES_tradnl" altLang="es-MX" sz="700" dirty="0"/>
              <a:t>CULOSA</a:t>
            </a:r>
            <a:endParaRPr lang="es-ES_tradnl" altLang="es-MX" dirty="0"/>
          </a:p>
        </p:txBody>
      </p:sp>
      <p:sp>
        <p:nvSpPr>
          <p:cNvPr id="3157" name="Text Box 491"/>
          <p:cNvSpPr txBox="1">
            <a:spLocks noChangeArrowheads="1"/>
          </p:cNvSpPr>
          <p:nvPr/>
        </p:nvSpPr>
        <p:spPr bwMode="auto">
          <a:xfrm>
            <a:off x="4557525" y="1743075"/>
            <a:ext cx="901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APLICACIÓN DE:</a:t>
            </a:r>
            <a:endParaRPr lang="es-ES_tradnl" altLang="es-MX" dirty="0"/>
          </a:p>
        </p:txBody>
      </p:sp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5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ANVERSO</a:t>
            </a:r>
          </a:p>
        </p:txBody>
      </p:sp>
      <p:sp>
        <p:nvSpPr>
          <p:cNvPr id="3076" name="Line 90"/>
          <p:cNvSpPr>
            <a:spLocks noChangeShapeType="1"/>
          </p:cNvSpPr>
          <p:nvPr/>
        </p:nvSpPr>
        <p:spPr bwMode="auto">
          <a:xfrm>
            <a:off x="0" y="15367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325"/>
          <p:cNvSpPr>
            <a:spLocks noChangeShapeType="1"/>
          </p:cNvSpPr>
          <p:nvPr/>
        </p:nvSpPr>
        <p:spPr bwMode="auto">
          <a:xfrm>
            <a:off x="0" y="61690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326"/>
          <p:cNvSpPr>
            <a:spLocks noChangeShapeType="1"/>
          </p:cNvSpPr>
          <p:nvPr/>
        </p:nvSpPr>
        <p:spPr bwMode="auto">
          <a:xfrm>
            <a:off x="0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Text Box 327"/>
          <p:cNvSpPr txBox="1">
            <a:spLocks noChangeArrowheads="1"/>
          </p:cNvSpPr>
          <p:nvPr/>
        </p:nvSpPr>
        <p:spPr bwMode="auto">
          <a:xfrm>
            <a:off x="85725" y="939800"/>
            <a:ext cx="91154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I.  JURISDICCIÓN: __________________________________________	INFORMACIÓN CORRESPONDIENTE A:   MES: ___________________  AÑO: _____________   	  						</a:t>
            </a:r>
          </a:p>
          <a:p>
            <a:r>
              <a:rPr lang="es-ES_tradnl" altLang="es-MX" sz="900" b="1" dirty="0"/>
              <a:t>						RESPONSABLE DE LA INFORMACIÓN:	 __________________________________________</a:t>
            </a:r>
          </a:p>
        </p:txBody>
      </p:sp>
      <p:sp>
        <p:nvSpPr>
          <p:cNvPr id="3080" name="Line 26"/>
          <p:cNvSpPr>
            <a:spLocks noChangeShapeType="1"/>
          </p:cNvSpPr>
          <p:nvPr/>
        </p:nvSpPr>
        <p:spPr bwMode="auto">
          <a:xfrm>
            <a:off x="0" y="50847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27"/>
          <p:cNvSpPr>
            <a:spLocks noChangeShapeType="1"/>
          </p:cNvSpPr>
          <p:nvPr/>
        </p:nvSpPr>
        <p:spPr bwMode="auto">
          <a:xfrm>
            <a:off x="0" y="538321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32"/>
          <p:cNvSpPr>
            <a:spLocks noChangeShapeType="1"/>
          </p:cNvSpPr>
          <p:nvPr/>
        </p:nvSpPr>
        <p:spPr bwMode="auto">
          <a:xfrm>
            <a:off x="0" y="4462463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37"/>
          <p:cNvSpPr>
            <a:spLocks noChangeShapeType="1"/>
          </p:cNvSpPr>
          <p:nvPr/>
        </p:nvSpPr>
        <p:spPr bwMode="auto">
          <a:xfrm>
            <a:off x="0" y="41544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54"/>
          <p:cNvSpPr>
            <a:spLocks noChangeShapeType="1"/>
          </p:cNvSpPr>
          <p:nvPr/>
        </p:nvSpPr>
        <p:spPr bwMode="auto">
          <a:xfrm>
            <a:off x="0" y="32337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55"/>
          <p:cNvSpPr>
            <a:spLocks noChangeShapeType="1"/>
          </p:cNvSpPr>
          <p:nvPr/>
        </p:nvSpPr>
        <p:spPr bwMode="auto">
          <a:xfrm>
            <a:off x="0" y="3543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56"/>
          <p:cNvSpPr>
            <a:spLocks noChangeShapeType="1"/>
          </p:cNvSpPr>
          <p:nvPr/>
        </p:nvSpPr>
        <p:spPr bwMode="auto">
          <a:xfrm>
            <a:off x="0" y="38544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33"/>
          <p:cNvSpPr>
            <a:spLocks noChangeShapeType="1"/>
          </p:cNvSpPr>
          <p:nvPr/>
        </p:nvSpPr>
        <p:spPr bwMode="auto">
          <a:xfrm>
            <a:off x="0" y="232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35"/>
          <p:cNvSpPr>
            <a:spLocks noChangeShapeType="1"/>
          </p:cNvSpPr>
          <p:nvPr/>
        </p:nvSpPr>
        <p:spPr bwMode="auto">
          <a:xfrm>
            <a:off x="0" y="2622550"/>
            <a:ext cx="9128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216"/>
          <p:cNvSpPr>
            <a:spLocks noChangeShapeType="1"/>
          </p:cNvSpPr>
          <p:nvPr/>
        </p:nvSpPr>
        <p:spPr bwMode="auto">
          <a:xfrm>
            <a:off x="0" y="29241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01"/>
          <p:cNvSpPr>
            <a:spLocks noChangeShapeType="1"/>
          </p:cNvSpPr>
          <p:nvPr/>
        </p:nvSpPr>
        <p:spPr bwMode="auto">
          <a:xfrm>
            <a:off x="0" y="4764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302"/>
          <p:cNvSpPr>
            <a:spLocks noChangeShapeType="1"/>
          </p:cNvSpPr>
          <p:nvPr/>
        </p:nvSpPr>
        <p:spPr bwMode="auto">
          <a:xfrm>
            <a:off x="0" y="56848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303"/>
          <p:cNvSpPr>
            <a:spLocks noChangeShapeType="1"/>
          </p:cNvSpPr>
          <p:nvPr/>
        </p:nvSpPr>
        <p:spPr bwMode="auto">
          <a:xfrm>
            <a:off x="0" y="600392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Text Box 382"/>
          <p:cNvSpPr txBox="1">
            <a:spLocks noChangeArrowheads="1"/>
          </p:cNvSpPr>
          <p:nvPr/>
        </p:nvSpPr>
        <p:spPr bwMode="auto">
          <a:xfrm rot="-5400000">
            <a:off x="719138" y="979487"/>
            <a:ext cx="45878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"/>
              </a:spcBef>
            </a:pPr>
            <a:endParaRPr lang="es-MX" altLang="es-MX" sz="1600" b="1"/>
          </a:p>
          <a:p>
            <a:pPr>
              <a:spcBef>
                <a:spcPct val="6000"/>
              </a:spcBef>
            </a:pPr>
            <a:endParaRPr lang="es-ES" altLang="es-MX" sz="1600" b="1"/>
          </a:p>
        </p:txBody>
      </p:sp>
      <p:sp>
        <p:nvSpPr>
          <p:cNvPr id="3094" name="Text Box 465"/>
          <p:cNvSpPr txBox="1">
            <a:spLocks noChangeArrowheads="1"/>
          </p:cNvSpPr>
          <p:nvPr/>
        </p:nvSpPr>
        <p:spPr bwMode="auto">
          <a:xfrm>
            <a:off x="0" y="6208713"/>
            <a:ext cx="14763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3132" name="Line 210"/>
          <p:cNvSpPr>
            <a:spLocks noChangeShapeType="1"/>
          </p:cNvSpPr>
          <p:nvPr/>
        </p:nvSpPr>
        <p:spPr bwMode="auto">
          <a:xfrm>
            <a:off x="0" y="16351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Rectangle 213"/>
          <p:cNvSpPr>
            <a:spLocks noChangeArrowheads="1"/>
          </p:cNvSpPr>
          <p:nvPr/>
        </p:nvSpPr>
        <p:spPr bwMode="auto">
          <a:xfrm>
            <a:off x="35625" y="1770000"/>
            <a:ext cx="1476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MÓDULO</a:t>
            </a:r>
            <a:endParaRPr lang="es-ES" altLang="es-MX" sz="900" b="1"/>
          </a:p>
        </p:txBody>
      </p:sp>
      <p:sp>
        <p:nvSpPr>
          <p:cNvPr id="3134" name="Line 339"/>
          <p:cNvSpPr>
            <a:spLocks noChangeShapeType="1"/>
          </p:cNvSpPr>
          <p:nvPr/>
        </p:nvSpPr>
        <p:spPr bwMode="auto">
          <a:xfrm>
            <a:off x="0" y="22161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Text Box 466"/>
          <p:cNvSpPr txBox="1">
            <a:spLocks noChangeArrowheads="1"/>
          </p:cNvSpPr>
          <p:nvPr/>
        </p:nvSpPr>
        <p:spPr bwMode="auto">
          <a:xfrm>
            <a:off x="2568213" y="1957997"/>
            <a:ext cx="494046" cy="18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20 </a:t>
            </a:r>
            <a:r>
              <a:rPr lang="es-ES_tradnl" altLang="es-MX" sz="700" dirty="0" smtClean="0"/>
              <a:t>A 59</a:t>
            </a:r>
            <a:endParaRPr lang="es-ES_tradnl" altLang="es-MX" sz="700" dirty="0"/>
          </a:p>
        </p:txBody>
      </p:sp>
      <p:sp>
        <p:nvSpPr>
          <p:cNvPr id="3136" name="Text Box 467"/>
          <p:cNvSpPr txBox="1">
            <a:spLocks noChangeArrowheads="1"/>
          </p:cNvSpPr>
          <p:nvPr/>
        </p:nvSpPr>
        <p:spPr bwMode="auto">
          <a:xfrm>
            <a:off x="1893950" y="1958976"/>
            <a:ext cx="392113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5 A 9</a:t>
            </a:r>
          </a:p>
        </p:txBody>
      </p:sp>
      <p:sp>
        <p:nvSpPr>
          <p:cNvPr id="3137" name="Text Box 468"/>
          <p:cNvSpPr txBox="1">
            <a:spLocks noChangeArrowheads="1"/>
          </p:cNvSpPr>
          <p:nvPr/>
        </p:nvSpPr>
        <p:spPr bwMode="auto">
          <a:xfrm>
            <a:off x="1637100" y="1671638"/>
            <a:ext cx="1684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EDAD (AÑOS)</a:t>
            </a:r>
          </a:p>
        </p:txBody>
      </p:sp>
      <p:sp>
        <p:nvSpPr>
          <p:cNvPr id="3138" name="Text Box 469"/>
          <p:cNvSpPr txBox="1">
            <a:spLocks noChangeArrowheads="1"/>
          </p:cNvSpPr>
          <p:nvPr/>
        </p:nvSpPr>
        <p:spPr bwMode="auto">
          <a:xfrm>
            <a:off x="1460438" y="1900238"/>
            <a:ext cx="514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MENOR DE 5</a:t>
            </a:r>
            <a:endParaRPr lang="es-ES_tradnl" altLang="es-MX" dirty="0"/>
          </a:p>
        </p:txBody>
      </p:sp>
      <p:sp>
        <p:nvSpPr>
          <p:cNvPr id="3139" name="Text Box 470"/>
          <p:cNvSpPr txBox="1">
            <a:spLocks noChangeArrowheads="1"/>
          </p:cNvSpPr>
          <p:nvPr/>
        </p:nvSpPr>
        <p:spPr bwMode="auto">
          <a:xfrm>
            <a:off x="2201225" y="1958976"/>
            <a:ext cx="49053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10 A 19</a:t>
            </a:r>
          </a:p>
        </p:txBody>
      </p:sp>
      <p:sp>
        <p:nvSpPr>
          <p:cNvPr id="3140" name="Line 471"/>
          <p:cNvSpPr>
            <a:spLocks noChangeShapeType="1"/>
          </p:cNvSpPr>
          <p:nvPr/>
        </p:nvSpPr>
        <p:spPr bwMode="auto">
          <a:xfrm>
            <a:off x="4627375" y="1895475"/>
            <a:ext cx="2440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1" name="Text Box 472"/>
          <p:cNvSpPr txBox="1">
            <a:spLocks noChangeArrowheads="1"/>
          </p:cNvSpPr>
          <p:nvPr/>
        </p:nvSpPr>
        <p:spPr bwMode="auto">
          <a:xfrm>
            <a:off x="3685988" y="1598613"/>
            <a:ext cx="33734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MOTIVO DE LA ATENCIÓN</a:t>
            </a:r>
            <a:endParaRPr lang="es-ES_tradnl" altLang="es-MX" sz="700"/>
          </a:p>
        </p:txBody>
      </p:sp>
      <p:sp>
        <p:nvSpPr>
          <p:cNvPr id="3142" name="Line 474"/>
          <p:cNvSpPr>
            <a:spLocks noChangeShapeType="1"/>
          </p:cNvSpPr>
          <p:nvPr/>
        </p:nvSpPr>
        <p:spPr bwMode="auto">
          <a:xfrm>
            <a:off x="1901825" y="1905000"/>
            <a:ext cx="0" cy="301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3" name="Line 475"/>
          <p:cNvSpPr>
            <a:spLocks noChangeShapeType="1"/>
          </p:cNvSpPr>
          <p:nvPr/>
        </p:nvSpPr>
        <p:spPr bwMode="auto">
          <a:xfrm>
            <a:off x="2262313" y="1893888"/>
            <a:ext cx="4763" cy="319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476"/>
          <p:cNvSpPr>
            <a:spLocks noChangeShapeType="1"/>
          </p:cNvSpPr>
          <p:nvPr/>
        </p:nvSpPr>
        <p:spPr bwMode="auto">
          <a:xfrm>
            <a:off x="2626293" y="1900238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477"/>
          <p:cNvSpPr>
            <a:spLocks noChangeShapeType="1"/>
          </p:cNvSpPr>
          <p:nvPr/>
        </p:nvSpPr>
        <p:spPr bwMode="auto">
          <a:xfrm>
            <a:off x="4151700" y="1779588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478"/>
          <p:cNvSpPr>
            <a:spLocks noChangeShapeType="1"/>
          </p:cNvSpPr>
          <p:nvPr/>
        </p:nvSpPr>
        <p:spPr bwMode="auto">
          <a:xfrm>
            <a:off x="5013775" y="1900238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479"/>
          <p:cNvSpPr>
            <a:spLocks noChangeShapeType="1"/>
          </p:cNvSpPr>
          <p:nvPr/>
        </p:nvSpPr>
        <p:spPr bwMode="auto">
          <a:xfrm flipH="1">
            <a:off x="5387788" y="1775620"/>
            <a:ext cx="0" cy="43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480"/>
          <p:cNvSpPr>
            <a:spLocks noChangeShapeType="1"/>
          </p:cNvSpPr>
          <p:nvPr/>
        </p:nvSpPr>
        <p:spPr bwMode="auto">
          <a:xfrm flipH="1">
            <a:off x="5797363" y="1893888"/>
            <a:ext cx="3175" cy="3286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483"/>
          <p:cNvSpPr>
            <a:spLocks noChangeShapeType="1"/>
          </p:cNvSpPr>
          <p:nvPr/>
        </p:nvSpPr>
        <p:spPr bwMode="auto">
          <a:xfrm>
            <a:off x="3364048" y="1636713"/>
            <a:ext cx="0" cy="581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484"/>
          <p:cNvSpPr>
            <a:spLocks noChangeShapeType="1"/>
          </p:cNvSpPr>
          <p:nvPr/>
        </p:nvSpPr>
        <p:spPr bwMode="auto">
          <a:xfrm>
            <a:off x="3776925" y="163830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485"/>
          <p:cNvSpPr>
            <a:spLocks noChangeShapeType="1"/>
          </p:cNvSpPr>
          <p:nvPr/>
        </p:nvSpPr>
        <p:spPr bwMode="auto">
          <a:xfrm>
            <a:off x="1521213" y="1895475"/>
            <a:ext cx="183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3" name="Text Box 486"/>
          <p:cNvSpPr txBox="1">
            <a:spLocks noChangeArrowheads="1"/>
          </p:cNvSpPr>
          <p:nvPr/>
        </p:nvSpPr>
        <p:spPr bwMode="auto">
          <a:xfrm>
            <a:off x="3308221" y="1719200"/>
            <a:ext cx="54053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VISITA</a:t>
            </a:r>
          </a:p>
          <a:p>
            <a:pPr algn="ctr"/>
            <a:r>
              <a:rPr lang="es-ES_tradnl" altLang="es-MX" sz="700" dirty="0"/>
              <a:t>DOMICI-</a:t>
            </a:r>
          </a:p>
          <a:p>
            <a:pPr algn="ctr"/>
            <a:r>
              <a:rPr lang="es-ES_tradnl" altLang="es-MX" sz="700" dirty="0"/>
              <a:t>LIARIA</a:t>
            </a:r>
            <a:endParaRPr lang="es-ES_tradnl" altLang="es-MX" sz="1600" dirty="0"/>
          </a:p>
        </p:txBody>
      </p:sp>
      <p:sp>
        <p:nvSpPr>
          <p:cNvPr id="3154" name="Line 488"/>
          <p:cNvSpPr>
            <a:spLocks noChangeShapeType="1"/>
          </p:cNvSpPr>
          <p:nvPr/>
        </p:nvSpPr>
        <p:spPr bwMode="auto">
          <a:xfrm>
            <a:off x="4626363" y="1774825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Text Box 489"/>
          <p:cNvSpPr txBox="1">
            <a:spLocks noChangeArrowheads="1"/>
          </p:cNvSpPr>
          <p:nvPr/>
        </p:nvSpPr>
        <p:spPr bwMode="auto">
          <a:xfrm>
            <a:off x="3705550" y="1762125"/>
            <a:ext cx="5207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CURA-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CIÓN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HERIDA</a:t>
            </a:r>
          </a:p>
        </p:txBody>
      </p:sp>
      <p:sp>
        <p:nvSpPr>
          <p:cNvPr id="3156" name="Text Box 490"/>
          <p:cNvSpPr txBox="1">
            <a:spLocks noChangeArrowheads="1"/>
          </p:cNvSpPr>
          <p:nvPr/>
        </p:nvSpPr>
        <p:spPr bwMode="auto">
          <a:xfrm>
            <a:off x="4076325" y="1782763"/>
            <a:ext cx="6159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PERSONA</a:t>
            </a:r>
          </a:p>
          <a:p>
            <a:pPr algn="ctr"/>
            <a:r>
              <a:rPr lang="es-ES_tradnl" altLang="es-MX" sz="700" dirty="0"/>
              <a:t>ENFERMA</a:t>
            </a:r>
          </a:p>
          <a:p>
            <a:pPr algn="ctr"/>
            <a:r>
              <a:rPr lang="es-ES_tradnl" altLang="es-MX" sz="700" dirty="0"/>
              <a:t>TRATADA</a:t>
            </a:r>
            <a:endParaRPr lang="es-ES_tradnl" altLang="es-MX" dirty="0"/>
          </a:p>
        </p:txBody>
      </p:sp>
      <p:sp>
        <p:nvSpPr>
          <p:cNvPr id="3158" name="Text Box 492"/>
          <p:cNvSpPr txBox="1">
            <a:spLocks noChangeArrowheads="1"/>
          </p:cNvSpPr>
          <p:nvPr/>
        </p:nvSpPr>
        <p:spPr bwMode="auto">
          <a:xfrm>
            <a:off x="4583500" y="1908175"/>
            <a:ext cx="484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INYEC-</a:t>
            </a:r>
          </a:p>
          <a:p>
            <a:pPr algn="ctr"/>
            <a:r>
              <a:rPr lang="es-ES_tradnl" altLang="es-MX" sz="700" dirty="0"/>
              <a:t>CIÓN</a:t>
            </a:r>
            <a:endParaRPr lang="es-ES_tradnl" altLang="es-MX" dirty="0"/>
          </a:p>
        </p:txBody>
      </p:sp>
      <p:sp>
        <p:nvSpPr>
          <p:cNvPr id="3159" name="Text Box 493"/>
          <p:cNvSpPr txBox="1">
            <a:spLocks noChangeArrowheads="1"/>
          </p:cNvSpPr>
          <p:nvPr/>
        </p:nvSpPr>
        <p:spPr bwMode="auto">
          <a:xfrm>
            <a:off x="4952688" y="1946275"/>
            <a:ext cx="498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SUERO</a:t>
            </a:r>
            <a:endParaRPr lang="es-ES_tradnl" altLang="es-MX" dirty="0"/>
          </a:p>
        </p:txBody>
      </p:sp>
      <p:sp>
        <p:nvSpPr>
          <p:cNvPr id="3161" name="Line 495"/>
          <p:cNvSpPr>
            <a:spLocks noChangeShapeType="1"/>
          </p:cNvSpPr>
          <p:nvPr/>
        </p:nvSpPr>
        <p:spPr bwMode="auto">
          <a:xfrm>
            <a:off x="6648263" y="1893888"/>
            <a:ext cx="0" cy="314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2" name="Line 496"/>
          <p:cNvSpPr>
            <a:spLocks noChangeShapeType="1"/>
          </p:cNvSpPr>
          <p:nvPr/>
        </p:nvSpPr>
        <p:spPr bwMode="auto">
          <a:xfrm>
            <a:off x="5800538" y="2089150"/>
            <a:ext cx="847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497"/>
          <p:cNvSpPr>
            <a:spLocks noChangeShapeType="1"/>
          </p:cNvSpPr>
          <p:nvPr/>
        </p:nvSpPr>
        <p:spPr bwMode="auto">
          <a:xfrm>
            <a:off x="6225988" y="2095500"/>
            <a:ext cx="0" cy="119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Text Box 498"/>
          <p:cNvSpPr txBox="1">
            <a:spLocks noChangeArrowheads="1"/>
          </p:cNvSpPr>
          <p:nvPr/>
        </p:nvSpPr>
        <p:spPr bwMode="auto">
          <a:xfrm>
            <a:off x="5713225" y="1860550"/>
            <a:ext cx="10207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HIPERTENSA CON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TOMA DE PRESIÓN</a:t>
            </a:r>
          </a:p>
        </p:txBody>
      </p:sp>
      <p:sp>
        <p:nvSpPr>
          <p:cNvPr id="3165" name="Text Box 499"/>
          <p:cNvSpPr txBox="1">
            <a:spLocks noChangeArrowheads="1"/>
          </p:cNvSpPr>
          <p:nvPr/>
        </p:nvSpPr>
        <p:spPr bwMode="auto">
          <a:xfrm>
            <a:off x="6616513" y="1912938"/>
            <a:ext cx="482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DIABÉ-</a:t>
            </a:r>
          </a:p>
          <a:p>
            <a:pPr algn="ctr"/>
            <a:r>
              <a:rPr lang="es-ES_tradnl" altLang="es-MX" sz="700" dirty="0"/>
              <a:t>TICA</a:t>
            </a:r>
          </a:p>
        </p:txBody>
      </p:sp>
      <p:sp>
        <p:nvSpPr>
          <p:cNvPr id="3166" name="Text Box 500"/>
          <p:cNvSpPr txBox="1">
            <a:spLocks noChangeArrowheads="1"/>
          </p:cNvSpPr>
          <p:nvPr/>
        </p:nvSpPr>
        <p:spPr bwMode="auto">
          <a:xfrm>
            <a:off x="5878325" y="2054225"/>
            <a:ext cx="2682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SI</a:t>
            </a:r>
            <a:endParaRPr lang="es-ES_tradnl" altLang="es-MX"/>
          </a:p>
        </p:txBody>
      </p:sp>
      <p:sp>
        <p:nvSpPr>
          <p:cNvPr id="3167" name="Text Box 501"/>
          <p:cNvSpPr txBox="1">
            <a:spLocks noChangeArrowheads="1"/>
          </p:cNvSpPr>
          <p:nvPr/>
        </p:nvSpPr>
        <p:spPr bwMode="auto">
          <a:xfrm>
            <a:off x="6284725" y="2051050"/>
            <a:ext cx="3175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</a:t>
            </a:r>
            <a:endParaRPr lang="es-ES_tradnl" altLang="es-MX"/>
          </a:p>
        </p:txBody>
      </p:sp>
      <p:sp>
        <p:nvSpPr>
          <p:cNvPr id="3168" name="Line 502"/>
          <p:cNvSpPr>
            <a:spLocks noChangeShapeType="1"/>
          </p:cNvSpPr>
          <p:nvPr/>
        </p:nvSpPr>
        <p:spPr bwMode="auto">
          <a:xfrm>
            <a:off x="7068950" y="1636713"/>
            <a:ext cx="0" cy="579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9" name="Line 504"/>
          <p:cNvSpPr>
            <a:spLocks noChangeShapeType="1"/>
          </p:cNvSpPr>
          <p:nvPr/>
        </p:nvSpPr>
        <p:spPr bwMode="auto">
          <a:xfrm>
            <a:off x="3783713" y="1774825"/>
            <a:ext cx="534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0" name="Text Box 505"/>
          <p:cNvSpPr txBox="1">
            <a:spLocks noChangeArrowheads="1"/>
          </p:cNvSpPr>
          <p:nvPr/>
        </p:nvSpPr>
        <p:spPr bwMode="auto">
          <a:xfrm>
            <a:off x="7027863" y="1597025"/>
            <a:ext cx="2117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/>
              <a:t>PERSONAS REFERIDAS</a:t>
            </a:r>
            <a:endParaRPr lang="es-ES_tradnl" altLang="es-MX"/>
          </a:p>
        </p:txBody>
      </p:sp>
      <p:sp>
        <p:nvSpPr>
          <p:cNvPr id="3171" name="Line 506"/>
          <p:cNvSpPr>
            <a:spLocks noChangeShapeType="1"/>
          </p:cNvSpPr>
          <p:nvPr/>
        </p:nvSpPr>
        <p:spPr bwMode="auto">
          <a:xfrm>
            <a:off x="7487350" y="177482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507"/>
          <p:cNvSpPr>
            <a:spLocks noChangeShapeType="1"/>
          </p:cNvSpPr>
          <p:nvPr/>
        </p:nvSpPr>
        <p:spPr bwMode="auto">
          <a:xfrm>
            <a:off x="7903275" y="1766888"/>
            <a:ext cx="0" cy="442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508"/>
          <p:cNvSpPr>
            <a:spLocks noChangeShapeType="1"/>
          </p:cNvSpPr>
          <p:nvPr/>
        </p:nvSpPr>
        <p:spPr bwMode="auto">
          <a:xfrm>
            <a:off x="8328725" y="1776413"/>
            <a:ext cx="0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4" name="Line 509"/>
          <p:cNvSpPr>
            <a:spLocks noChangeShapeType="1"/>
          </p:cNvSpPr>
          <p:nvPr/>
        </p:nvSpPr>
        <p:spPr bwMode="auto">
          <a:xfrm>
            <a:off x="8754175" y="1776413"/>
            <a:ext cx="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6" name="Text Box 511"/>
          <p:cNvSpPr txBox="1">
            <a:spLocks noChangeArrowheads="1"/>
          </p:cNvSpPr>
          <p:nvPr/>
        </p:nvSpPr>
        <p:spPr bwMode="auto">
          <a:xfrm>
            <a:off x="7430200" y="1827213"/>
            <a:ext cx="536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HIPER-</a:t>
            </a:r>
          </a:p>
          <a:p>
            <a:pPr algn="ctr"/>
            <a:r>
              <a:rPr lang="es-ES_tradnl" altLang="es-MX" sz="700" dirty="0"/>
              <a:t>TENSAS</a:t>
            </a:r>
            <a:endParaRPr lang="es-ES_tradnl" altLang="es-MX" dirty="0"/>
          </a:p>
        </p:txBody>
      </p:sp>
      <p:sp>
        <p:nvSpPr>
          <p:cNvPr id="3177" name="Text Box 512"/>
          <p:cNvSpPr txBox="1">
            <a:spLocks noChangeArrowheads="1"/>
          </p:cNvSpPr>
          <p:nvPr/>
        </p:nvSpPr>
        <p:spPr bwMode="auto">
          <a:xfrm>
            <a:off x="7852475" y="1768475"/>
            <a:ext cx="52387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PROBA-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BLE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DIABE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TES</a:t>
            </a:r>
          </a:p>
        </p:txBody>
      </p:sp>
      <p:sp>
        <p:nvSpPr>
          <p:cNvPr id="3178" name="Text Box 513"/>
          <p:cNvSpPr txBox="1">
            <a:spLocks noChangeArrowheads="1"/>
          </p:cNvSpPr>
          <p:nvPr/>
        </p:nvSpPr>
        <p:spPr bwMode="auto">
          <a:xfrm>
            <a:off x="8257288" y="1754188"/>
            <a:ext cx="5730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/>
              <a:t>PARA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CITOLO-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GÍA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/>
              <a:t>VAGINAL</a:t>
            </a:r>
          </a:p>
        </p:txBody>
      </p:sp>
      <p:sp>
        <p:nvSpPr>
          <p:cNvPr id="3179" name="Text Box 514"/>
          <p:cNvSpPr txBox="1">
            <a:spLocks noChangeArrowheads="1"/>
          </p:cNvSpPr>
          <p:nvPr/>
        </p:nvSpPr>
        <p:spPr bwMode="auto">
          <a:xfrm>
            <a:off x="8754175" y="1885950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3180" name="Line 516"/>
          <p:cNvSpPr>
            <a:spLocks noChangeShapeType="1"/>
          </p:cNvSpPr>
          <p:nvPr/>
        </p:nvSpPr>
        <p:spPr bwMode="auto">
          <a:xfrm>
            <a:off x="1518350" y="1636713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396"/>
          <p:cNvSpPr>
            <a:spLocks noChangeShapeType="1"/>
          </p:cNvSpPr>
          <p:nvPr/>
        </p:nvSpPr>
        <p:spPr bwMode="auto">
          <a:xfrm>
            <a:off x="1518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397"/>
          <p:cNvSpPr>
            <a:spLocks noChangeShapeType="1"/>
          </p:cNvSpPr>
          <p:nvPr/>
        </p:nvSpPr>
        <p:spPr bwMode="auto">
          <a:xfrm>
            <a:off x="19018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398"/>
          <p:cNvSpPr>
            <a:spLocks noChangeShapeType="1"/>
          </p:cNvSpPr>
          <p:nvPr/>
        </p:nvSpPr>
        <p:spPr bwMode="auto">
          <a:xfrm>
            <a:off x="226231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99"/>
          <p:cNvSpPr>
            <a:spLocks noChangeShapeType="1"/>
          </p:cNvSpPr>
          <p:nvPr/>
        </p:nvSpPr>
        <p:spPr bwMode="auto">
          <a:xfrm>
            <a:off x="262629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400"/>
          <p:cNvSpPr>
            <a:spLocks noChangeShapeType="1"/>
          </p:cNvSpPr>
          <p:nvPr/>
        </p:nvSpPr>
        <p:spPr bwMode="auto">
          <a:xfrm>
            <a:off x="4156463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401"/>
          <p:cNvSpPr>
            <a:spLocks noChangeShapeType="1"/>
          </p:cNvSpPr>
          <p:nvPr/>
        </p:nvSpPr>
        <p:spPr bwMode="auto">
          <a:xfrm>
            <a:off x="336404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402"/>
          <p:cNvSpPr>
            <a:spLocks noChangeShapeType="1"/>
          </p:cNvSpPr>
          <p:nvPr/>
        </p:nvSpPr>
        <p:spPr bwMode="auto">
          <a:xfrm>
            <a:off x="37769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403"/>
          <p:cNvSpPr>
            <a:spLocks noChangeShapeType="1"/>
          </p:cNvSpPr>
          <p:nvPr/>
        </p:nvSpPr>
        <p:spPr bwMode="auto">
          <a:xfrm>
            <a:off x="461683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404"/>
          <p:cNvSpPr>
            <a:spLocks noChangeShapeType="1"/>
          </p:cNvSpPr>
          <p:nvPr/>
        </p:nvSpPr>
        <p:spPr bwMode="auto">
          <a:xfrm>
            <a:off x="53877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405"/>
          <p:cNvSpPr>
            <a:spLocks noChangeShapeType="1"/>
          </p:cNvSpPr>
          <p:nvPr/>
        </p:nvSpPr>
        <p:spPr bwMode="auto">
          <a:xfrm>
            <a:off x="57957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406"/>
          <p:cNvSpPr>
            <a:spLocks noChangeShapeType="1"/>
          </p:cNvSpPr>
          <p:nvPr/>
        </p:nvSpPr>
        <p:spPr bwMode="auto">
          <a:xfrm>
            <a:off x="6225988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407"/>
          <p:cNvSpPr>
            <a:spLocks noChangeShapeType="1"/>
          </p:cNvSpPr>
          <p:nvPr/>
        </p:nvSpPr>
        <p:spPr bwMode="auto">
          <a:xfrm>
            <a:off x="6648263" y="2316957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408"/>
          <p:cNvSpPr>
            <a:spLocks noChangeShapeType="1"/>
          </p:cNvSpPr>
          <p:nvPr/>
        </p:nvSpPr>
        <p:spPr bwMode="auto">
          <a:xfrm>
            <a:off x="832872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409"/>
          <p:cNvSpPr>
            <a:spLocks noChangeShapeType="1"/>
          </p:cNvSpPr>
          <p:nvPr/>
        </p:nvSpPr>
        <p:spPr bwMode="auto">
          <a:xfrm>
            <a:off x="70689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410"/>
          <p:cNvSpPr>
            <a:spLocks noChangeShapeType="1"/>
          </p:cNvSpPr>
          <p:nvPr/>
        </p:nvSpPr>
        <p:spPr bwMode="auto">
          <a:xfrm>
            <a:off x="7487350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411"/>
          <p:cNvSpPr>
            <a:spLocks noChangeShapeType="1"/>
          </p:cNvSpPr>
          <p:nvPr/>
        </p:nvSpPr>
        <p:spPr bwMode="auto">
          <a:xfrm>
            <a:off x="87541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521"/>
          <p:cNvSpPr>
            <a:spLocks noChangeShapeType="1"/>
          </p:cNvSpPr>
          <p:nvPr/>
        </p:nvSpPr>
        <p:spPr bwMode="auto">
          <a:xfrm>
            <a:off x="50137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522"/>
          <p:cNvSpPr>
            <a:spLocks noChangeShapeType="1"/>
          </p:cNvSpPr>
          <p:nvPr/>
        </p:nvSpPr>
        <p:spPr bwMode="auto">
          <a:xfrm>
            <a:off x="7903275" y="2328863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525"/>
          <p:cNvSpPr>
            <a:spLocks noChangeShapeType="1"/>
          </p:cNvSpPr>
          <p:nvPr/>
        </p:nvSpPr>
        <p:spPr bwMode="auto">
          <a:xfrm>
            <a:off x="1518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526"/>
          <p:cNvSpPr>
            <a:spLocks noChangeShapeType="1"/>
          </p:cNvSpPr>
          <p:nvPr/>
        </p:nvSpPr>
        <p:spPr bwMode="auto">
          <a:xfrm>
            <a:off x="19018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527"/>
          <p:cNvSpPr>
            <a:spLocks noChangeShapeType="1"/>
          </p:cNvSpPr>
          <p:nvPr/>
        </p:nvSpPr>
        <p:spPr bwMode="auto">
          <a:xfrm>
            <a:off x="262629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528"/>
          <p:cNvSpPr>
            <a:spLocks noChangeShapeType="1"/>
          </p:cNvSpPr>
          <p:nvPr/>
        </p:nvSpPr>
        <p:spPr bwMode="auto">
          <a:xfrm>
            <a:off x="336404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529"/>
          <p:cNvSpPr>
            <a:spLocks noChangeShapeType="1"/>
          </p:cNvSpPr>
          <p:nvPr/>
        </p:nvSpPr>
        <p:spPr bwMode="auto">
          <a:xfrm>
            <a:off x="461683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530"/>
          <p:cNvSpPr>
            <a:spLocks noChangeShapeType="1"/>
          </p:cNvSpPr>
          <p:nvPr/>
        </p:nvSpPr>
        <p:spPr bwMode="auto">
          <a:xfrm>
            <a:off x="37769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531"/>
          <p:cNvSpPr>
            <a:spLocks noChangeShapeType="1"/>
          </p:cNvSpPr>
          <p:nvPr/>
        </p:nvSpPr>
        <p:spPr bwMode="auto">
          <a:xfrm>
            <a:off x="41564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532"/>
          <p:cNvSpPr>
            <a:spLocks noChangeShapeType="1"/>
          </p:cNvSpPr>
          <p:nvPr/>
        </p:nvSpPr>
        <p:spPr bwMode="auto">
          <a:xfrm>
            <a:off x="50137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533"/>
          <p:cNvSpPr>
            <a:spLocks noChangeShapeType="1"/>
          </p:cNvSpPr>
          <p:nvPr/>
        </p:nvSpPr>
        <p:spPr bwMode="auto">
          <a:xfrm>
            <a:off x="53877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534"/>
          <p:cNvSpPr>
            <a:spLocks noChangeShapeType="1"/>
          </p:cNvSpPr>
          <p:nvPr/>
        </p:nvSpPr>
        <p:spPr bwMode="auto">
          <a:xfrm>
            <a:off x="57957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535"/>
          <p:cNvSpPr>
            <a:spLocks noChangeShapeType="1"/>
          </p:cNvSpPr>
          <p:nvPr/>
        </p:nvSpPr>
        <p:spPr bwMode="auto">
          <a:xfrm>
            <a:off x="6225988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536"/>
          <p:cNvSpPr>
            <a:spLocks noChangeShapeType="1"/>
          </p:cNvSpPr>
          <p:nvPr/>
        </p:nvSpPr>
        <p:spPr bwMode="auto">
          <a:xfrm>
            <a:off x="664826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537"/>
          <p:cNvSpPr>
            <a:spLocks noChangeShapeType="1"/>
          </p:cNvSpPr>
          <p:nvPr/>
        </p:nvSpPr>
        <p:spPr bwMode="auto">
          <a:xfrm>
            <a:off x="832872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538"/>
          <p:cNvSpPr>
            <a:spLocks noChangeShapeType="1"/>
          </p:cNvSpPr>
          <p:nvPr/>
        </p:nvSpPr>
        <p:spPr bwMode="auto">
          <a:xfrm>
            <a:off x="70689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539"/>
          <p:cNvSpPr>
            <a:spLocks noChangeShapeType="1"/>
          </p:cNvSpPr>
          <p:nvPr/>
        </p:nvSpPr>
        <p:spPr bwMode="auto">
          <a:xfrm>
            <a:off x="7487350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540"/>
          <p:cNvSpPr>
            <a:spLocks noChangeShapeType="1"/>
          </p:cNvSpPr>
          <p:nvPr/>
        </p:nvSpPr>
        <p:spPr bwMode="auto">
          <a:xfrm>
            <a:off x="87541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542"/>
          <p:cNvSpPr>
            <a:spLocks noChangeShapeType="1"/>
          </p:cNvSpPr>
          <p:nvPr/>
        </p:nvSpPr>
        <p:spPr bwMode="auto">
          <a:xfrm>
            <a:off x="2262313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544"/>
          <p:cNvSpPr>
            <a:spLocks noChangeShapeType="1"/>
          </p:cNvSpPr>
          <p:nvPr/>
        </p:nvSpPr>
        <p:spPr bwMode="auto">
          <a:xfrm>
            <a:off x="7903275" y="6176963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9" name="Text Box 466"/>
          <p:cNvSpPr txBox="1">
            <a:spLocks noChangeArrowheads="1"/>
          </p:cNvSpPr>
          <p:nvPr/>
        </p:nvSpPr>
        <p:spPr bwMode="auto">
          <a:xfrm>
            <a:off x="2996765" y="1909763"/>
            <a:ext cx="379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dirty="0"/>
              <a:t>6</a:t>
            </a:r>
            <a:r>
              <a:rPr lang="es-ES_tradnl" altLang="es-MX" sz="700" dirty="0" smtClean="0"/>
              <a:t>0 </a:t>
            </a:r>
            <a:r>
              <a:rPr lang="es-ES_tradnl" altLang="es-MX" sz="7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dirty="0"/>
              <a:t>MÁS</a:t>
            </a:r>
          </a:p>
        </p:txBody>
      </p:sp>
      <p:sp>
        <p:nvSpPr>
          <p:cNvPr id="110" name="Line 476"/>
          <p:cNvSpPr>
            <a:spLocks noChangeShapeType="1"/>
          </p:cNvSpPr>
          <p:nvPr/>
        </p:nvSpPr>
        <p:spPr bwMode="auto">
          <a:xfrm>
            <a:off x="2996703" y="1898256"/>
            <a:ext cx="0" cy="315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1" name="Line 399"/>
          <p:cNvSpPr>
            <a:spLocks noChangeShapeType="1"/>
          </p:cNvSpPr>
          <p:nvPr/>
        </p:nvSpPr>
        <p:spPr bwMode="auto">
          <a:xfrm>
            <a:off x="2996703" y="2326881"/>
            <a:ext cx="0" cy="3675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12" name="Line 527"/>
          <p:cNvSpPr>
            <a:spLocks noChangeShapeType="1"/>
          </p:cNvSpPr>
          <p:nvPr/>
        </p:nvSpPr>
        <p:spPr bwMode="auto">
          <a:xfrm>
            <a:off x="2996703" y="6174981"/>
            <a:ext cx="0" cy="268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96"/>
          <p:cNvSpPr txBox="1">
            <a:spLocks noChangeArrowheads="1"/>
          </p:cNvSpPr>
          <p:nvPr/>
        </p:nvSpPr>
        <p:spPr bwMode="auto">
          <a:xfrm>
            <a:off x="4562475" y="1322388"/>
            <a:ext cx="7302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099" name="Rectangle 19"/>
          <p:cNvSpPr>
            <a:spLocks noChangeArrowheads="1"/>
          </p:cNvSpPr>
          <p:nvPr/>
        </p:nvSpPr>
        <p:spPr bwMode="auto">
          <a:xfrm>
            <a:off x="858838" y="412750"/>
            <a:ext cx="374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	</a:t>
            </a:r>
            <a:endParaRPr lang="es-ES" altLang="es-MX" sz="900" b="1"/>
          </a:p>
        </p:txBody>
      </p:sp>
      <p:grpSp>
        <p:nvGrpSpPr>
          <p:cNvPr id="4100" name="1 Grupo"/>
          <p:cNvGrpSpPr>
            <a:grpSpLocks/>
          </p:cNvGrpSpPr>
          <p:nvPr/>
        </p:nvGrpSpPr>
        <p:grpSpPr bwMode="auto">
          <a:xfrm>
            <a:off x="0" y="1660525"/>
            <a:ext cx="9144000" cy="2774950"/>
            <a:chOff x="0" y="1660525"/>
            <a:chExt cx="9144000" cy="2774950"/>
          </a:xfrm>
        </p:grpSpPr>
        <p:sp>
          <p:nvSpPr>
            <p:cNvPr id="4172" name="Line 4"/>
            <p:cNvSpPr>
              <a:spLocks noChangeShapeType="1"/>
            </p:cNvSpPr>
            <p:nvPr/>
          </p:nvSpPr>
          <p:spPr bwMode="auto">
            <a:xfrm>
              <a:off x="0" y="3545757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3" name="Line 5"/>
            <p:cNvSpPr>
              <a:spLocks noChangeShapeType="1"/>
            </p:cNvSpPr>
            <p:nvPr/>
          </p:nvSpPr>
          <p:spPr bwMode="auto">
            <a:xfrm>
              <a:off x="0" y="3749704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4" name="Line 6"/>
            <p:cNvSpPr>
              <a:spLocks noChangeShapeType="1"/>
            </p:cNvSpPr>
            <p:nvPr/>
          </p:nvSpPr>
          <p:spPr bwMode="auto">
            <a:xfrm>
              <a:off x="0" y="312129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5" name="Line 12"/>
            <p:cNvSpPr>
              <a:spLocks noChangeShapeType="1"/>
            </p:cNvSpPr>
            <p:nvPr/>
          </p:nvSpPr>
          <p:spPr bwMode="auto">
            <a:xfrm>
              <a:off x="0" y="2910973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6" name="Line 13"/>
            <p:cNvSpPr>
              <a:spLocks noChangeShapeType="1"/>
            </p:cNvSpPr>
            <p:nvPr/>
          </p:nvSpPr>
          <p:spPr bwMode="auto">
            <a:xfrm>
              <a:off x="0" y="228256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7" name="Line 14"/>
            <p:cNvSpPr>
              <a:spLocks noChangeShapeType="1"/>
            </p:cNvSpPr>
            <p:nvPr/>
          </p:nvSpPr>
          <p:spPr bwMode="auto">
            <a:xfrm>
              <a:off x="0" y="2494157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8" name="Line 15"/>
            <p:cNvSpPr>
              <a:spLocks noChangeShapeType="1"/>
            </p:cNvSpPr>
            <p:nvPr/>
          </p:nvSpPr>
          <p:spPr bwMode="auto">
            <a:xfrm>
              <a:off x="0" y="2705752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79" name="Line 20"/>
            <p:cNvSpPr>
              <a:spLocks noChangeShapeType="1"/>
            </p:cNvSpPr>
            <p:nvPr/>
          </p:nvSpPr>
          <p:spPr bwMode="auto">
            <a:xfrm>
              <a:off x="0" y="1660525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0" name="Line 21"/>
            <p:cNvSpPr>
              <a:spLocks noChangeShapeType="1"/>
            </p:cNvSpPr>
            <p:nvPr/>
          </p:nvSpPr>
          <p:spPr bwMode="auto">
            <a:xfrm>
              <a:off x="0" y="1865746"/>
              <a:ext cx="91281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1" name="Line 22"/>
            <p:cNvSpPr>
              <a:spLocks noChangeShapeType="1"/>
            </p:cNvSpPr>
            <p:nvPr/>
          </p:nvSpPr>
          <p:spPr bwMode="auto">
            <a:xfrm>
              <a:off x="0" y="2070968"/>
              <a:ext cx="9144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2" name="Line 93"/>
            <p:cNvSpPr>
              <a:spLocks noChangeShapeType="1"/>
            </p:cNvSpPr>
            <p:nvPr/>
          </p:nvSpPr>
          <p:spPr bwMode="auto">
            <a:xfrm>
              <a:off x="0" y="332651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3" name="Line 94"/>
            <p:cNvSpPr>
              <a:spLocks noChangeShapeType="1"/>
            </p:cNvSpPr>
            <p:nvPr/>
          </p:nvSpPr>
          <p:spPr bwMode="auto">
            <a:xfrm>
              <a:off x="0" y="3954926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4" name="Line 95"/>
            <p:cNvSpPr>
              <a:spLocks noChangeShapeType="1"/>
            </p:cNvSpPr>
            <p:nvPr/>
          </p:nvSpPr>
          <p:spPr bwMode="auto">
            <a:xfrm>
              <a:off x="0" y="4166520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5" name="Line 116"/>
            <p:cNvSpPr>
              <a:spLocks noChangeShapeType="1"/>
            </p:cNvSpPr>
            <p:nvPr/>
          </p:nvSpPr>
          <p:spPr bwMode="auto">
            <a:xfrm>
              <a:off x="0" y="423119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86" name="Line 117"/>
            <p:cNvSpPr>
              <a:spLocks noChangeShapeType="1"/>
            </p:cNvSpPr>
            <p:nvPr/>
          </p:nvSpPr>
          <p:spPr bwMode="auto">
            <a:xfrm>
              <a:off x="0" y="4435475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4101" name="Group 132"/>
          <p:cNvGrpSpPr>
            <a:grpSpLocks/>
          </p:cNvGrpSpPr>
          <p:nvPr/>
        </p:nvGrpSpPr>
        <p:grpSpPr bwMode="auto">
          <a:xfrm>
            <a:off x="161925" y="4875213"/>
            <a:ext cx="8969375" cy="1530350"/>
            <a:chOff x="0" y="3155"/>
            <a:chExt cx="5760" cy="953"/>
          </a:xfrm>
        </p:grpSpPr>
        <p:grpSp>
          <p:nvGrpSpPr>
            <p:cNvPr id="4162" name="Group 120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4167" name="Line 121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8" name="Line 122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69" name="Line 123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0" name="Line 124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4171" name="Line 125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4163" name="Line 127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4" name="Line 128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5" name="Line 129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6" name="Line 130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102" name="Line 149"/>
          <p:cNvSpPr>
            <a:spLocks noChangeShapeType="1"/>
          </p:cNvSpPr>
          <p:nvPr/>
        </p:nvSpPr>
        <p:spPr bwMode="auto">
          <a:xfrm flipH="1">
            <a:off x="0" y="45275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04" name="Line 18"/>
          <p:cNvSpPr>
            <a:spLocks noChangeShapeType="1"/>
          </p:cNvSpPr>
          <p:nvPr/>
        </p:nvSpPr>
        <p:spPr bwMode="auto">
          <a:xfrm>
            <a:off x="20240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Line 170"/>
          <p:cNvSpPr>
            <a:spLocks noChangeShapeType="1"/>
          </p:cNvSpPr>
          <p:nvPr/>
        </p:nvSpPr>
        <p:spPr bwMode="auto">
          <a:xfrm>
            <a:off x="266541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6" name="Line 172"/>
          <p:cNvSpPr>
            <a:spLocks noChangeShapeType="1"/>
          </p:cNvSpPr>
          <p:nvPr/>
        </p:nvSpPr>
        <p:spPr bwMode="auto">
          <a:xfrm>
            <a:off x="331152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7" name="Line 173"/>
          <p:cNvSpPr>
            <a:spLocks noChangeShapeType="1"/>
          </p:cNvSpPr>
          <p:nvPr/>
        </p:nvSpPr>
        <p:spPr bwMode="auto">
          <a:xfrm>
            <a:off x="3967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8" name="Line 175"/>
          <p:cNvSpPr>
            <a:spLocks noChangeShapeType="1"/>
          </p:cNvSpPr>
          <p:nvPr/>
        </p:nvSpPr>
        <p:spPr bwMode="auto">
          <a:xfrm>
            <a:off x="4602163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9" name="Line 176"/>
          <p:cNvSpPr>
            <a:spLocks noChangeShapeType="1"/>
          </p:cNvSpPr>
          <p:nvPr/>
        </p:nvSpPr>
        <p:spPr bwMode="auto">
          <a:xfrm>
            <a:off x="524510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0" name="Line 178"/>
          <p:cNvSpPr>
            <a:spLocks noChangeShapeType="1"/>
          </p:cNvSpPr>
          <p:nvPr/>
        </p:nvSpPr>
        <p:spPr bwMode="auto">
          <a:xfrm>
            <a:off x="59070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1" name="Line 179"/>
          <p:cNvSpPr>
            <a:spLocks noChangeShapeType="1"/>
          </p:cNvSpPr>
          <p:nvPr/>
        </p:nvSpPr>
        <p:spPr bwMode="auto">
          <a:xfrm>
            <a:off x="655478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2" name="Line 182"/>
          <p:cNvSpPr>
            <a:spLocks noChangeShapeType="1"/>
          </p:cNvSpPr>
          <p:nvPr/>
        </p:nvSpPr>
        <p:spPr bwMode="auto">
          <a:xfrm>
            <a:off x="7191375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3" name="Line 184"/>
          <p:cNvSpPr>
            <a:spLocks noChangeShapeType="1"/>
          </p:cNvSpPr>
          <p:nvPr/>
        </p:nvSpPr>
        <p:spPr bwMode="auto">
          <a:xfrm>
            <a:off x="7843838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4" name="Line 185"/>
          <p:cNvSpPr>
            <a:spLocks noChangeShapeType="1"/>
          </p:cNvSpPr>
          <p:nvPr/>
        </p:nvSpPr>
        <p:spPr bwMode="auto">
          <a:xfrm>
            <a:off x="8489950" y="1660525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5" name="Text Box 208"/>
          <p:cNvSpPr txBox="1">
            <a:spLocks noChangeArrowheads="1"/>
          </p:cNvSpPr>
          <p:nvPr/>
        </p:nvSpPr>
        <p:spPr bwMode="auto">
          <a:xfrm>
            <a:off x="1295400" y="625475"/>
            <a:ext cx="18589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EDUCACIÓN PARA LA SALUD</a:t>
            </a:r>
            <a:endParaRPr lang="es-ES_tradnl" altLang="es-MX" b="1"/>
          </a:p>
        </p:txBody>
      </p:sp>
      <p:sp>
        <p:nvSpPr>
          <p:cNvPr id="4116" name="Text Box 248"/>
          <p:cNvSpPr txBox="1">
            <a:spLocks noChangeArrowheads="1"/>
          </p:cNvSpPr>
          <p:nvPr/>
        </p:nvSpPr>
        <p:spPr bwMode="auto">
          <a:xfrm>
            <a:off x="17463" y="4522788"/>
            <a:ext cx="12541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</a:p>
        </p:txBody>
      </p:sp>
      <p:sp>
        <p:nvSpPr>
          <p:cNvPr id="4117" name="Text Box 249"/>
          <p:cNvSpPr txBox="1">
            <a:spLocks noChangeArrowheads="1"/>
          </p:cNvSpPr>
          <p:nvPr/>
        </p:nvSpPr>
        <p:spPr bwMode="auto">
          <a:xfrm>
            <a:off x="0" y="4229100"/>
            <a:ext cx="13620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TOTAL</a:t>
            </a:r>
          </a:p>
        </p:txBody>
      </p:sp>
      <p:sp>
        <p:nvSpPr>
          <p:cNvPr id="4118" name="Line 258"/>
          <p:cNvSpPr>
            <a:spLocks noChangeShapeType="1"/>
          </p:cNvSpPr>
          <p:nvPr/>
        </p:nvSpPr>
        <p:spPr bwMode="auto">
          <a:xfrm>
            <a:off x="20240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19" name="Line 259"/>
          <p:cNvSpPr>
            <a:spLocks noChangeShapeType="1"/>
          </p:cNvSpPr>
          <p:nvPr/>
        </p:nvSpPr>
        <p:spPr bwMode="auto">
          <a:xfrm>
            <a:off x="266541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0" name="Line 260"/>
          <p:cNvSpPr>
            <a:spLocks noChangeShapeType="1"/>
          </p:cNvSpPr>
          <p:nvPr/>
        </p:nvSpPr>
        <p:spPr bwMode="auto">
          <a:xfrm>
            <a:off x="3311525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1" name="Line 261"/>
          <p:cNvSpPr>
            <a:spLocks noChangeShapeType="1"/>
          </p:cNvSpPr>
          <p:nvPr/>
        </p:nvSpPr>
        <p:spPr bwMode="auto">
          <a:xfrm>
            <a:off x="3967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2" name="Line 262"/>
          <p:cNvSpPr>
            <a:spLocks noChangeShapeType="1"/>
          </p:cNvSpPr>
          <p:nvPr/>
        </p:nvSpPr>
        <p:spPr bwMode="auto">
          <a:xfrm>
            <a:off x="46021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3" name="Line 263"/>
          <p:cNvSpPr>
            <a:spLocks noChangeShapeType="1"/>
          </p:cNvSpPr>
          <p:nvPr/>
        </p:nvSpPr>
        <p:spPr bwMode="auto">
          <a:xfrm>
            <a:off x="524510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4" name="Line 264"/>
          <p:cNvSpPr>
            <a:spLocks noChangeShapeType="1"/>
          </p:cNvSpPr>
          <p:nvPr/>
        </p:nvSpPr>
        <p:spPr bwMode="auto">
          <a:xfrm>
            <a:off x="59070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5" name="Line 265"/>
          <p:cNvSpPr>
            <a:spLocks noChangeShapeType="1"/>
          </p:cNvSpPr>
          <p:nvPr/>
        </p:nvSpPr>
        <p:spPr bwMode="auto">
          <a:xfrm>
            <a:off x="655478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6" name="Line 267"/>
          <p:cNvSpPr>
            <a:spLocks noChangeShapeType="1"/>
          </p:cNvSpPr>
          <p:nvPr/>
        </p:nvSpPr>
        <p:spPr bwMode="auto">
          <a:xfrm>
            <a:off x="7192963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7" name="Line 268"/>
          <p:cNvSpPr>
            <a:spLocks noChangeShapeType="1"/>
          </p:cNvSpPr>
          <p:nvPr/>
        </p:nvSpPr>
        <p:spPr bwMode="auto">
          <a:xfrm>
            <a:off x="7843838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8" name="Line 269"/>
          <p:cNvSpPr>
            <a:spLocks noChangeShapeType="1"/>
          </p:cNvSpPr>
          <p:nvPr/>
        </p:nvSpPr>
        <p:spPr bwMode="auto">
          <a:xfrm>
            <a:off x="8489950" y="423703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9" name="Line 270"/>
          <p:cNvSpPr>
            <a:spLocks noChangeShapeType="1"/>
          </p:cNvSpPr>
          <p:nvPr/>
        </p:nvSpPr>
        <p:spPr bwMode="auto">
          <a:xfrm>
            <a:off x="1370013" y="1657350"/>
            <a:ext cx="0" cy="2505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0" name="Line 272"/>
          <p:cNvSpPr>
            <a:spLocks noChangeShapeType="1"/>
          </p:cNvSpPr>
          <p:nvPr/>
        </p:nvSpPr>
        <p:spPr bwMode="auto">
          <a:xfrm>
            <a:off x="1370013" y="4222750"/>
            <a:ext cx="0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31" name="Text Box 275"/>
          <p:cNvSpPr txBox="1">
            <a:spLocks noChangeArrowheads="1"/>
          </p:cNvSpPr>
          <p:nvPr/>
        </p:nvSpPr>
        <p:spPr bwMode="auto">
          <a:xfrm>
            <a:off x="2039938" y="1111250"/>
            <a:ext cx="5969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PLANIFI-</a:t>
            </a:r>
          </a:p>
          <a:p>
            <a:pPr algn="ctr"/>
            <a:r>
              <a:rPr lang="es-ES_tradnl" altLang="es-MX" sz="700"/>
              <a:t>CACIÓN</a:t>
            </a:r>
          </a:p>
          <a:p>
            <a:pPr algn="ctr"/>
            <a:r>
              <a:rPr lang="es-ES_tradnl" altLang="es-MX" sz="700"/>
              <a:t>FAMILIAR</a:t>
            </a:r>
            <a:endParaRPr lang="es-ES_tradnl" altLang="es-MX"/>
          </a:p>
        </p:txBody>
      </p:sp>
      <p:sp>
        <p:nvSpPr>
          <p:cNvPr id="4132" name="Text Box 276"/>
          <p:cNvSpPr txBox="1">
            <a:spLocks noChangeArrowheads="1"/>
          </p:cNvSpPr>
          <p:nvPr/>
        </p:nvSpPr>
        <p:spPr bwMode="auto">
          <a:xfrm>
            <a:off x="1374775" y="847725"/>
            <a:ext cx="5810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TEMAS  DE  PLÁTICAS  Y  NÚMERO  DE  ASISTENTES</a:t>
            </a:r>
            <a:endParaRPr lang="es-ES_tradnl" altLang="es-MX"/>
          </a:p>
        </p:txBody>
      </p:sp>
      <p:sp>
        <p:nvSpPr>
          <p:cNvPr id="4133" name="Line 277"/>
          <p:cNvSpPr>
            <a:spLocks noChangeShapeType="1"/>
          </p:cNvSpPr>
          <p:nvPr/>
        </p:nvSpPr>
        <p:spPr bwMode="auto">
          <a:xfrm flipH="1">
            <a:off x="1365250" y="1073150"/>
            <a:ext cx="7778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4" name="Text Box 278"/>
          <p:cNvSpPr txBox="1">
            <a:spLocks noChangeArrowheads="1"/>
          </p:cNvSpPr>
          <p:nvPr/>
        </p:nvSpPr>
        <p:spPr bwMode="auto">
          <a:xfrm>
            <a:off x="4040188" y="1079500"/>
            <a:ext cx="1136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/>
              <a:t>ENFERMEDADES</a:t>
            </a:r>
            <a:endParaRPr lang="es-ES_tradnl" altLang="es-MX"/>
          </a:p>
        </p:txBody>
      </p:sp>
      <p:sp>
        <p:nvSpPr>
          <p:cNvPr id="4135" name="Line 279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6" name="Line 280"/>
          <p:cNvSpPr>
            <a:spLocks noChangeShapeType="1"/>
          </p:cNvSpPr>
          <p:nvPr/>
        </p:nvSpPr>
        <p:spPr bwMode="auto">
          <a:xfrm>
            <a:off x="0" y="1584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7" name="Rectangle 281"/>
          <p:cNvSpPr>
            <a:spLocks noChangeArrowheads="1"/>
          </p:cNvSpPr>
          <p:nvPr/>
        </p:nvSpPr>
        <p:spPr bwMode="auto">
          <a:xfrm>
            <a:off x="19050" y="1139825"/>
            <a:ext cx="13525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II. MÓDULO</a:t>
            </a:r>
            <a:endParaRPr lang="es-ES" altLang="es-MX" sz="900" b="1"/>
          </a:p>
        </p:txBody>
      </p:sp>
      <p:sp>
        <p:nvSpPr>
          <p:cNvPr id="4138" name="Line 282"/>
          <p:cNvSpPr>
            <a:spLocks noChangeShapeType="1"/>
          </p:cNvSpPr>
          <p:nvPr/>
        </p:nvSpPr>
        <p:spPr bwMode="auto">
          <a:xfrm>
            <a:off x="3311525" y="1081088"/>
            <a:ext cx="0" cy="4937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39" name="Line 283"/>
          <p:cNvSpPr>
            <a:spLocks noChangeShapeType="1"/>
          </p:cNvSpPr>
          <p:nvPr/>
        </p:nvSpPr>
        <p:spPr bwMode="auto">
          <a:xfrm>
            <a:off x="2665413" y="106680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0" name="Line 284"/>
          <p:cNvSpPr>
            <a:spLocks noChangeShapeType="1"/>
          </p:cNvSpPr>
          <p:nvPr/>
        </p:nvSpPr>
        <p:spPr bwMode="auto">
          <a:xfrm>
            <a:off x="5245100" y="1081088"/>
            <a:ext cx="0" cy="490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1" name="Line 285"/>
          <p:cNvSpPr>
            <a:spLocks noChangeShapeType="1"/>
          </p:cNvSpPr>
          <p:nvPr/>
        </p:nvSpPr>
        <p:spPr bwMode="auto">
          <a:xfrm>
            <a:off x="5907088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2" name="Line 286"/>
          <p:cNvSpPr>
            <a:spLocks noChangeShapeType="1"/>
          </p:cNvSpPr>
          <p:nvPr/>
        </p:nvSpPr>
        <p:spPr bwMode="auto">
          <a:xfrm>
            <a:off x="8489950" y="1074738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3" name="Line 287"/>
          <p:cNvSpPr>
            <a:spLocks noChangeShapeType="1"/>
          </p:cNvSpPr>
          <p:nvPr/>
        </p:nvSpPr>
        <p:spPr bwMode="auto">
          <a:xfrm flipV="1">
            <a:off x="1365250" y="831850"/>
            <a:ext cx="0" cy="735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4" name="Line 288"/>
          <p:cNvSpPr>
            <a:spLocks noChangeShapeType="1"/>
          </p:cNvSpPr>
          <p:nvPr/>
        </p:nvSpPr>
        <p:spPr bwMode="auto">
          <a:xfrm>
            <a:off x="2024063" y="107315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5" name="Text Box 289"/>
          <p:cNvSpPr txBox="1">
            <a:spLocks noChangeArrowheads="1"/>
          </p:cNvSpPr>
          <p:nvPr/>
        </p:nvSpPr>
        <p:spPr bwMode="auto">
          <a:xfrm>
            <a:off x="1279525" y="1158875"/>
            <a:ext cx="82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SANEAMIENTO</a:t>
            </a:r>
          </a:p>
          <a:p>
            <a:pPr algn="ctr"/>
            <a:r>
              <a:rPr lang="es-ES_tradnl" altLang="es-MX" sz="700"/>
              <a:t>BÁSICO</a:t>
            </a:r>
            <a:endParaRPr lang="es-ES_tradnl" altLang="es-MX"/>
          </a:p>
        </p:txBody>
      </p:sp>
      <p:sp>
        <p:nvSpPr>
          <p:cNvPr id="4146" name="Text Box 290"/>
          <p:cNvSpPr txBox="1">
            <a:spLocks noChangeArrowheads="1"/>
          </p:cNvSpPr>
          <p:nvPr/>
        </p:nvSpPr>
        <p:spPr bwMode="auto">
          <a:xfrm>
            <a:off x="2643188" y="1165225"/>
            <a:ext cx="627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MATERNO</a:t>
            </a:r>
          </a:p>
          <a:p>
            <a:pPr algn="ctr"/>
            <a:r>
              <a:rPr lang="es-ES_tradnl" altLang="es-MX" sz="700"/>
              <a:t> INFANTIL</a:t>
            </a:r>
            <a:endParaRPr lang="es-ES_tradnl" altLang="es-MX"/>
          </a:p>
        </p:txBody>
      </p:sp>
      <p:sp>
        <p:nvSpPr>
          <p:cNvPr id="4147" name="Line 291"/>
          <p:cNvSpPr>
            <a:spLocks noChangeShapeType="1"/>
          </p:cNvSpPr>
          <p:nvPr/>
        </p:nvSpPr>
        <p:spPr bwMode="auto">
          <a:xfrm>
            <a:off x="3967163" y="1076325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48" name="Text Box 292"/>
          <p:cNvSpPr txBox="1">
            <a:spLocks noChangeArrowheads="1"/>
          </p:cNvSpPr>
          <p:nvPr/>
        </p:nvSpPr>
        <p:spPr bwMode="auto">
          <a:xfrm>
            <a:off x="3324225" y="1155700"/>
            <a:ext cx="581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VACUNA-</a:t>
            </a:r>
          </a:p>
          <a:p>
            <a:pPr algn="ctr"/>
            <a:r>
              <a:rPr lang="es-ES_tradnl" altLang="es-MX" sz="700"/>
              <a:t>CIÓN</a:t>
            </a:r>
            <a:endParaRPr lang="es-ES_tradnl" altLang="es-MX"/>
          </a:p>
        </p:txBody>
      </p:sp>
      <p:sp>
        <p:nvSpPr>
          <p:cNvPr id="4149" name="Line 293"/>
          <p:cNvSpPr>
            <a:spLocks noChangeShapeType="1"/>
          </p:cNvSpPr>
          <p:nvPr/>
        </p:nvSpPr>
        <p:spPr bwMode="auto">
          <a:xfrm>
            <a:off x="3967163" y="1290638"/>
            <a:ext cx="1277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0" name="Line 294"/>
          <p:cNvSpPr>
            <a:spLocks noChangeShapeType="1"/>
          </p:cNvSpPr>
          <p:nvPr/>
        </p:nvSpPr>
        <p:spPr bwMode="auto">
          <a:xfrm>
            <a:off x="4602163" y="1290638"/>
            <a:ext cx="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1" name="Text Box 295"/>
          <p:cNvSpPr txBox="1">
            <a:spLocks noChangeArrowheads="1"/>
          </p:cNvSpPr>
          <p:nvPr/>
        </p:nvSpPr>
        <p:spPr bwMode="auto">
          <a:xfrm>
            <a:off x="3952875" y="1323975"/>
            <a:ext cx="65563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CRÓNICAS</a:t>
            </a:r>
            <a:endParaRPr lang="es-ES_tradnl" altLang="es-MX"/>
          </a:p>
        </p:txBody>
      </p:sp>
      <p:sp>
        <p:nvSpPr>
          <p:cNvPr id="4152" name="Text Box 297"/>
          <p:cNvSpPr txBox="1">
            <a:spLocks noChangeArrowheads="1"/>
          </p:cNvSpPr>
          <p:nvPr/>
        </p:nvSpPr>
        <p:spPr bwMode="auto">
          <a:xfrm>
            <a:off x="5183188" y="1069975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53" name="Line 298"/>
          <p:cNvSpPr>
            <a:spLocks noChangeShapeType="1"/>
          </p:cNvSpPr>
          <p:nvPr/>
        </p:nvSpPr>
        <p:spPr bwMode="auto">
          <a:xfrm>
            <a:off x="6554788" y="1074738"/>
            <a:ext cx="0" cy="509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4" name="Line 299"/>
          <p:cNvSpPr>
            <a:spLocks noChangeShapeType="1"/>
          </p:cNvSpPr>
          <p:nvPr/>
        </p:nvSpPr>
        <p:spPr bwMode="auto">
          <a:xfrm>
            <a:off x="7189788" y="839788"/>
            <a:ext cx="0" cy="742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5" name="Text Box 300"/>
          <p:cNvSpPr txBox="1">
            <a:spLocks noChangeArrowheads="1"/>
          </p:cNvSpPr>
          <p:nvPr/>
        </p:nvSpPr>
        <p:spPr bwMode="auto">
          <a:xfrm>
            <a:off x="5837496" y="1115500"/>
            <a:ext cx="81785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 </a:t>
            </a:r>
            <a:r>
              <a:rPr lang="es-ES_tradnl" altLang="es-MX" sz="700" dirty="0"/>
              <a:t>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  <p:sp>
        <p:nvSpPr>
          <p:cNvPr id="4156" name="Text Box 301"/>
          <p:cNvSpPr txBox="1">
            <a:spLocks noChangeArrowheads="1"/>
          </p:cNvSpPr>
          <p:nvPr/>
        </p:nvSpPr>
        <p:spPr bwMode="auto">
          <a:xfrm>
            <a:off x="6632575" y="1216025"/>
            <a:ext cx="4413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/>
              <a:t>OTRO</a:t>
            </a:r>
            <a:endParaRPr lang="es-ES_tradnl" altLang="es-MX"/>
          </a:p>
        </p:txBody>
      </p:sp>
      <p:sp>
        <p:nvSpPr>
          <p:cNvPr id="4157" name="Line 302"/>
          <p:cNvSpPr>
            <a:spLocks noChangeShapeType="1"/>
          </p:cNvSpPr>
          <p:nvPr/>
        </p:nvSpPr>
        <p:spPr bwMode="auto">
          <a:xfrm>
            <a:off x="7843838" y="1073150"/>
            <a:ext cx="0" cy="501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8" name="Text Box 303"/>
          <p:cNvSpPr txBox="1">
            <a:spLocks noChangeArrowheads="1"/>
          </p:cNvSpPr>
          <p:nvPr/>
        </p:nvSpPr>
        <p:spPr bwMode="auto">
          <a:xfrm>
            <a:off x="7188200" y="849313"/>
            <a:ext cx="1955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/>
              <a:t>MADRES CAPACITADAS</a:t>
            </a:r>
            <a:endParaRPr lang="es-ES_tradnl" altLang="es-MX"/>
          </a:p>
        </p:txBody>
      </p:sp>
      <p:sp>
        <p:nvSpPr>
          <p:cNvPr id="4159" name="Text Box 304"/>
          <p:cNvSpPr txBox="1">
            <a:spLocks noChangeArrowheads="1"/>
          </p:cNvSpPr>
          <p:nvPr/>
        </p:nvSpPr>
        <p:spPr bwMode="auto">
          <a:xfrm>
            <a:off x="7153275" y="1098550"/>
            <a:ext cx="7239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ENFERME-</a:t>
            </a:r>
          </a:p>
          <a:p>
            <a:pPr algn="ctr"/>
            <a:r>
              <a:rPr lang="es-ES_tradnl" altLang="es-MX" sz="700"/>
              <a:t>DADES</a:t>
            </a:r>
          </a:p>
          <a:p>
            <a:pPr algn="ctr"/>
            <a:r>
              <a:rPr lang="es-ES_tradnl" altLang="es-MX" sz="700"/>
              <a:t>DIARREICAS</a:t>
            </a:r>
            <a:endParaRPr lang="es-ES_tradnl" altLang="es-MX"/>
          </a:p>
        </p:txBody>
      </p:sp>
      <p:sp>
        <p:nvSpPr>
          <p:cNvPr id="4160" name="Text Box 305"/>
          <p:cNvSpPr txBox="1">
            <a:spLocks noChangeArrowheads="1"/>
          </p:cNvSpPr>
          <p:nvPr/>
        </p:nvSpPr>
        <p:spPr bwMode="auto">
          <a:xfrm>
            <a:off x="7777163" y="1074738"/>
            <a:ext cx="7889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INFECCIONES</a:t>
            </a:r>
          </a:p>
          <a:p>
            <a:pPr algn="ctr"/>
            <a:r>
              <a:rPr lang="es-ES_tradnl" altLang="es-MX" sz="700"/>
              <a:t>RESPIRA-</a:t>
            </a:r>
          </a:p>
          <a:p>
            <a:pPr algn="ctr"/>
            <a:r>
              <a:rPr lang="es-ES_tradnl" altLang="es-MX" sz="700"/>
              <a:t>TORIAS</a:t>
            </a:r>
          </a:p>
          <a:p>
            <a:pPr algn="ctr"/>
            <a:r>
              <a:rPr lang="es-ES_tradnl" altLang="es-MX" sz="700"/>
              <a:t>AGUDAS</a:t>
            </a:r>
            <a:endParaRPr lang="es-ES_tradnl" altLang="es-MX"/>
          </a:p>
        </p:txBody>
      </p:sp>
      <p:sp>
        <p:nvSpPr>
          <p:cNvPr id="4161" name="Text Box 306"/>
          <p:cNvSpPr txBox="1">
            <a:spLocks noChangeArrowheads="1"/>
          </p:cNvSpPr>
          <p:nvPr/>
        </p:nvSpPr>
        <p:spPr bwMode="auto">
          <a:xfrm>
            <a:off x="8435365" y="1112325"/>
            <a:ext cx="76096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 smtClean="0"/>
              <a:t>NUTRICIÓN</a:t>
            </a:r>
            <a:r>
              <a:rPr lang="es-ES_tradnl" altLang="es-MX" sz="700" dirty="0"/>
              <a:t> Y </a:t>
            </a:r>
          </a:p>
          <a:p>
            <a:pPr algn="ctr"/>
            <a:r>
              <a:rPr lang="es-ES_tradnl" altLang="es-MX" sz="700" dirty="0"/>
              <a:t>LACTANCIA</a:t>
            </a:r>
          </a:p>
          <a:p>
            <a:pPr algn="ctr"/>
            <a:r>
              <a:rPr lang="es-ES_tradnl" altLang="es-MX" sz="700" dirty="0" smtClean="0"/>
              <a:t>MATERNA</a:t>
            </a:r>
            <a:endParaRPr lang="es-ES_tradnl" altLang="es-MX" sz="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169</Words>
  <Application>Microsoft Office PowerPoint</Application>
  <PresentationFormat>Carta (216 x 279 mm)</PresentationFormat>
  <Paragraphs>90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Oskar Armando Aguas Barajas</cp:lastModifiedBy>
  <cp:revision>205</cp:revision>
  <cp:lastPrinted>2001-10-24T19:50:12Z</cp:lastPrinted>
  <dcterms:created xsi:type="dcterms:W3CDTF">1999-03-16T19:31:02Z</dcterms:created>
  <dcterms:modified xsi:type="dcterms:W3CDTF">2024-11-29T19:18:45Z</dcterms:modified>
</cp:coreProperties>
</file>