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handoutMasterIdLst>
    <p:handoutMasterId r:id="rId3"/>
  </p:handoutMasterIdLst>
  <p:sldIdLst>
    <p:sldId id="259" r:id="rId2"/>
  </p:sldIdLst>
  <p:sldSz cx="12385675" cy="7429500"/>
  <p:notesSz cx="7010400" cy="114903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40">
          <p15:clr>
            <a:srgbClr val="A4A3A4"/>
          </p15:clr>
        </p15:guide>
        <p15:guide id="2" pos="390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620" userDrawn="1">
          <p15:clr>
            <a:srgbClr val="A4A3A4"/>
          </p15:clr>
        </p15:guide>
        <p15:guide id="2" pos="220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330" y="62"/>
      </p:cViewPr>
      <p:guideLst>
        <p:guide orient="horz" pos="2340"/>
        <p:guide pos="390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42" d="100"/>
          <a:sy n="42" d="100"/>
        </p:scale>
        <p:origin x="-2064" y="-120"/>
      </p:cViewPr>
      <p:guideLst>
        <p:guide orient="horz" pos="3620"/>
        <p:guide pos="22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688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614" tIns="52307" rIns="104614" bIns="52307" numCol="1" anchor="t" anchorCtr="0" compatLnSpc="1">
            <a:prstTxWarp prst="textNoShape">
              <a:avLst/>
            </a:prstTxWarp>
          </a:bodyPr>
          <a:lstStyle>
            <a:lvl1pPr defTabSz="104616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21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3515" y="0"/>
            <a:ext cx="3036887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614" tIns="52307" rIns="104614" bIns="52307" numCol="1" anchor="t" anchorCtr="0" compatLnSpc="1">
            <a:prstTxWarp prst="textNoShape">
              <a:avLst/>
            </a:prstTxWarp>
          </a:bodyPr>
          <a:lstStyle>
            <a:lvl1pPr algn="r" defTabSz="104616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22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0942639"/>
            <a:ext cx="3036888" cy="57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614" tIns="52307" rIns="104614" bIns="52307" numCol="1" anchor="b" anchorCtr="0" compatLnSpc="1">
            <a:prstTxWarp prst="textNoShape">
              <a:avLst/>
            </a:prstTxWarp>
          </a:bodyPr>
          <a:lstStyle>
            <a:lvl1pPr defTabSz="104616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22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3515" y="10942639"/>
            <a:ext cx="3036887" cy="57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614" tIns="52307" rIns="104614" bIns="52307" numCol="1" anchor="b" anchorCtr="0" compatLnSpc="1">
            <a:prstTxWarp prst="textNoShape">
              <a:avLst/>
            </a:prstTxWarp>
          </a:bodyPr>
          <a:lstStyle>
            <a:lvl1pPr algn="r" defTabSz="1046163">
              <a:defRPr sz="1400" smtClean="0"/>
            </a:lvl1pPr>
          </a:lstStyle>
          <a:p>
            <a:pPr>
              <a:defRPr/>
            </a:pPr>
            <a:fld id="{408DBBB4-FF9F-4126-B381-43FA404DD185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0121287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22338" y="2308225"/>
            <a:ext cx="10461625" cy="15922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46263" y="4210050"/>
            <a:ext cx="8613775" cy="18986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0759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15950" y="1733550"/>
            <a:ext cx="11074400" cy="49037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3596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921750" y="296863"/>
            <a:ext cx="2768600" cy="63404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15950" y="296863"/>
            <a:ext cx="8153400" cy="63404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55111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5950" y="1733550"/>
            <a:ext cx="11074400" cy="49037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64443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550" y="4773613"/>
            <a:ext cx="10461625" cy="14763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71550" y="3149600"/>
            <a:ext cx="10461625" cy="16240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53658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15950" y="1733550"/>
            <a:ext cx="5461000" cy="49037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229350" y="1733550"/>
            <a:ext cx="5461000" cy="49037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849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15950" y="1663700"/>
            <a:ext cx="5437188" cy="6921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5950" y="2355850"/>
            <a:ext cx="5437188" cy="42814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251575" y="1663700"/>
            <a:ext cx="5438775" cy="6921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251575" y="2355850"/>
            <a:ext cx="5438775" cy="42814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3600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5807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8434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5275"/>
            <a:ext cx="4048125" cy="125888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11713" y="295275"/>
            <a:ext cx="6878637" cy="634206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15950" y="1554163"/>
            <a:ext cx="4048125" cy="50831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614450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11413" y="5200650"/>
            <a:ext cx="7385050" cy="61436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411413" y="663575"/>
            <a:ext cx="7385050" cy="4457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411413" y="5815013"/>
            <a:ext cx="7385050" cy="871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256850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0"/>
          <p:cNvSpPr txBox="1">
            <a:spLocks noChangeArrowheads="1"/>
          </p:cNvSpPr>
          <p:nvPr/>
        </p:nvSpPr>
        <p:spPr bwMode="auto">
          <a:xfrm>
            <a:off x="10960100" y="95631"/>
            <a:ext cx="1236663" cy="236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5" tIns="48417" rIns="96835" bIns="48417">
            <a:spAutoFit/>
          </a:bodyPr>
          <a:lstStyle>
            <a:lvl1pPr defTabSz="968375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8375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s-ES_tradnl" sz="900" b="1" dirty="0" smtClean="0"/>
              <a:t>SINBA-SIS-15-P</a:t>
            </a:r>
            <a:endParaRPr lang="es-ES_tradnl" b="1" dirty="0" smtClean="0"/>
          </a:p>
        </p:txBody>
      </p:sp>
      <p:sp>
        <p:nvSpPr>
          <p:cNvPr id="1027" name="Line 21"/>
          <p:cNvSpPr>
            <a:spLocks noChangeShapeType="1"/>
          </p:cNvSpPr>
          <p:nvPr/>
        </p:nvSpPr>
        <p:spPr bwMode="auto">
          <a:xfrm flipH="1">
            <a:off x="919163" y="694119"/>
            <a:ext cx="1128871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28" name="Rectangle 25"/>
          <p:cNvSpPr>
            <a:spLocks noChangeArrowheads="1"/>
          </p:cNvSpPr>
          <p:nvPr/>
        </p:nvSpPr>
        <p:spPr bwMode="auto">
          <a:xfrm>
            <a:off x="908050" y="105156"/>
            <a:ext cx="11299825" cy="71913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s-ES" altLang="es-MX" smtClean="0"/>
          </a:p>
        </p:txBody>
      </p:sp>
      <p:sp>
        <p:nvSpPr>
          <p:cNvPr id="1029" name="Text Box 28"/>
          <p:cNvSpPr txBox="1">
            <a:spLocks noChangeArrowheads="1"/>
          </p:cNvSpPr>
          <p:nvPr/>
        </p:nvSpPr>
        <p:spPr bwMode="auto">
          <a:xfrm>
            <a:off x="11069638" y="7250494"/>
            <a:ext cx="1236662" cy="46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5" tIns="48417" rIns="96835" bIns="48417">
            <a:spAutoFit/>
          </a:bodyPr>
          <a:lstStyle>
            <a:lvl1pPr defTabSz="968375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8375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s-ES_tradnl" sz="900" b="1" dirty="0" smtClean="0"/>
              <a:t>SIS-2025</a:t>
            </a:r>
          </a:p>
          <a:p>
            <a:pPr algn="r">
              <a:spcBef>
                <a:spcPct val="50000"/>
              </a:spcBef>
              <a:defRPr/>
            </a:pPr>
            <a:endParaRPr lang="es-ES_tradnl" b="1" dirty="0" smtClean="0"/>
          </a:p>
        </p:txBody>
      </p:sp>
      <p:sp>
        <p:nvSpPr>
          <p:cNvPr id="1032" name="Text Box 59"/>
          <p:cNvSpPr txBox="1">
            <a:spLocks noChangeArrowheads="1"/>
          </p:cNvSpPr>
          <p:nvPr userDrawn="1"/>
        </p:nvSpPr>
        <p:spPr bwMode="auto">
          <a:xfrm>
            <a:off x="10526713" y="344043"/>
            <a:ext cx="653801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548" tIns="51274" rIns="102548" bIns="51274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defRPr/>
            </a:pPr>
            <a:r>
              <a:rPr lang="es-ES_tradnl" sz="800" b="1" smtClean="0"/>
              <a:t>FECHA:</a:t>
            </a:r>
            <a:endParaRPr lang="es-ES" smtClean="0"/>
          </a:p>
        </p:txBody>
      </p:sp>
      <p:sp>
        <p:nvSpPr>
          <p:cNvPr id="1033" name="Text Box 60"/>
          <p:cNvSpPr txBox="1">
            <a:spLocks noChangeArrowheads="1"/>
          </p:cNvSpPr>
          <p:nvPr userDrawn="1"/>
        </p:nvSpPr>
        <p:spPr bwMode="auto">
          <a:xfrm>
            <a:off x="10943931" y="534607"/>
            <a:ext cx="1192507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548" tIns="51274" rIns="102548" bIns="51274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_tradnl" sz="700" b="1" smtClean="0"/>
              <a:t>          MES            AÑO</a:t>
            </a:r>
            <a:endParaRPr lang="es-ES" smtClean="0"/>
          </a:p>
        </p:txBody>
      </p:sp>
      <p:sp>
        <p:nvSpPr>
          <p:cNvPr id="1034" name="Rectangle 61"/>
          <p:cNvSpPr>
            <a:spLocks noChangeArrowheads="1"/>
          </p:cNvSpPr>
          <p:nvPr userDrawn="1"/>
        </p:nvSpPr>
        <p:spPr bwMode="auto">
          <a:xfrm>
            <a:off x="11138952" y="292037"/>
            <a:ext cx="983099" cy="2667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2548" tIns="51274" rIns="102548" bIns="51274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s-ES" altLang="es-MX" smtClean="0"/>
          </a:p>
        </p:txBody>
      </p:sp>
      <p:sp>
        <p:nvSpPr>
          <p:cNvPr id="1035" name="Line 62"/>
          <p:cNvSpPr>
            <a:spLocks noChangeShapeType="1"/>
          </p:cNvSpPr>
          <p:nvPr userDrawn="1"/>
        </p:nvSpPr>
        <p:spPr bwMode="auto">
          <a:xfrm flipV="1">
            <a:off x="11639294" y="292418"/>
            <a:ext cx="0" cy="25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02548" tIns="51274" rIns="102548" bIns="51274">
            <a:spAutoFit/>
          </a:bodyPr>
          <a:lstStyle/>
          <a:p>
            <a:endParaRPr lang="es-MX"/>
          </a:p>
        </p:txBody>
      </p:sp>
      <p:sp>
        <p:nvSpPr>
          <p:cNvPr id="1036" name="Line 63"/>
          <p:cNvSpPr>
            <a:spLocks noChangeShapeType="1"/>
          </p:cNvSpPr>
          <p:nvPr userDrawn="1"/>
        </p:nvSpPr>
        <p:spPr bwMode="auto">
          <a:xfrm>
            <a:off x="11875877" y="442913"/>
            <a:ext cx="0" cy="1095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037" name="Line 64"/>
          <p:cNvSpPr>
            <a:spLocks noChangeShapeType="1"/>
          </p:cNvSpPr>
          <p:nvPr userDrawn="1"/>
        </p:nvSpPr>
        <p:spPr bwMode="auto">
          <a:xfrm>
            <a:off x="11383528" y="441325"/>
            <a:ext cx="0" cy="1095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41001B9B-1F71-5A07-10F5-04480442B208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60" y="233645"/>
            <a:ext cx="2155355" cy="30484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57200"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14400"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71600"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28800"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363538" indent="-363538" algn="l" defTabSz="96837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  <a:ea typeface="+mn-ea"/>
          <a:cs typeface="+mn-cs"/>
        </a:defRPr>
      </a:lvl1pPr>
      <a:lvl2pPr marL="787400" indent="-303213" algn="l" defTabSz="968375" rtl="0" eaLnBrk="0" fontAlgn="base" hangingPunct="0">
        <a:spcBef>
          <a:spcPct val="20000"/>
        </a:spcBef>
        <a:spcAft>
          <a:spcPct val="0"/>
        </a:spcAft>
        <a:buChar char="–"/>
        <a:defRPr sz="3000">
          <a:solidFill>
            <a:schemeClr val="tx1"/>
          </a:solidFill>
          <a:latin typeface="+mn-lt"/>
        </a:defRPr>
      </a:lvl2pPr>
      <a:lvl3pPr marL="1209675" indent="-241300" algn="l" defTabSz="968375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</a:defRPr>
      </a:lvl3pPr>
      <a:lvl4pPr marL="1693863" indent="-241300" algn="l" defTabSz="968375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4pPr>
      <a:lvl5pPr marL="21780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5pPr>
      <a:lvl6pPr marL="26352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6pPr>
      <a:lvl7pPr marL="30924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7pPr>
      <a:lvl8pPr marL="35496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8pPr>
      <a:lvl9pPr marL="40068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ChangeArrowheads="1"/>
          </p:cNvSpPr>
          <p:nvPr/>
        </p:nvSpPr>
        <p:spPr bwMode="auto">
          <a:xfrm>
            <a:off x="1039813" y="171739"/>
            <a:ext cx="11060112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5" tIns="48417" rIns="96835" bIns="48417" anchor="ctr"/>
          <a:lstStyle>
            <a:lvl1pPr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es-MX" sz="1400" b="1">
                <a:solidFill>
                  <a:schemeClr val="tx2"/>
                </a:solidFill>
              </a:rPr>
              <a:t>R E P O R T E   D E   A C T I V I D A D E S   D E   H O S P I T A L I Z A C I Ó N</a:t>
            </a:r>
            <a:endParaRPr lang="en-US" altLang="es-MX" sz="1300" b="1">
              <a:solidFill>
                <a:schemeClr val="tx2"/>
              </a:solidFill>
            </a:endParaRPr>
          </a:p>
        </p:txBody>
      </p:sp>
      <p:sp>
        <p:nvSpPr>
          <p:cNvPr id="3074" name="Text Box 88"/>
          <p:cNvSpPr txBox="1">
            <a:spLocks noChangeArrowheads="1"/>
          </p:cNvSpPr>
          <p:nvPr/>
        </p:nvSpPr>
        <p:spPr bwMode="auto">
          <a:xfrm>
            <a:off x="2032000" y="1229014"/>
            <a:ext cx="30083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I  N  G  R  E  S  O  S</a:t>
            </a:r>
          </a:p>
        </p:txBody>
      </p:sp>
      <p:sp>
        <p:nvSpPr>
          <p:cNvPr id="3075" name="Text Box 50"/>
          <p:cNvSpPr txBox="1">
            <a:spLocks noChangeArrowheads="1"/>
          </p:cNvSpPr>
          <p:nvPr/>
        </p:nvSpPr>
        <p:spPr bwMode="auto">
          <a:xfrm>
            <a:off x="1443038" y="1041689"/>
            <a:ext cx="10742612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900" b="1"/>
              <a:t>M O V I M I E N T O    D E    P A C I E N T E S</a:t>
            </a:r>
            <a:r>
              <a:rPr lang="es-ES_tradnl" altLang="es-MX" sz="800" b="1"/>
              <a:t>  </a:t>
            </a:r>
          </a:p>
        </p:txBody>
      </p:sp>
      <p:sp>
        <p:nvSpPr>
          <p:cNvPr id="3077" name="Line 3"/>
          <p:cNvSpPr>
            <a:spLocks noChangeShapeType="1"/>
          </p:cNvSpPr>
          <p:nvPr/>
        </p:nvSpPr>
        <p:spPr bwMode="auto">
          <a:xfrm flipH="1">
            <a:off x="908050" y="1714789"/>
            <a:ext cx="1130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8" name="Line 4"/>
          <p:cNvSpPr>
            <a:spLocks noChangeShapeType="1"/>
          </p:cNvSpPr>
          <p:nvPr/>
        </p:nvSpPr>
        <p:spPr bwMode="auto">
          <a:xfrm>
            <a:off x="8610600" y="1417927"/>
            <a:ext cx="0" cy="58785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9" name="Line 5"/>
          <p:cNvSpPr>
            <a:spLocks noChangeShapeType="1"/>
          </p:cNvSpPr>
          <p:nvPr/>
        </p:nvSpPr>
        <p:spPr bwMode="auto">
          <a:xfrm>
            <a:off x="11614150" y="1035339"/>
            <a:ext cx="0" cy="62642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0" name="Line 6"/>
          <p:cNvSpPr>
            <a:spLocks noChangeShapeType="1"/>
          </p:cNvSpPr>
          <p:nvPr/>
        </p:nvSpPr>
        <p:spPr bwMode="auto">
          <a:xfrm>
            <a:off x="6826250" y="1419514"/>
            <a:ext cx="0" cy="5867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1" name="Line 7"/>
          <p:cNvSpPr>
            <a:spLocks noChangeShapeType="1"/>
          </p:cNvSpPr>
          <p:nvPr/>
        </p:nvSpPr>
        <p:spPr bwMode="auto">
          <a:xfrm>
            <a:off x="11020425" y="1224252"/>
            <a:ext cx="0" cy="60912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2" name="Line 8"/>
          <p:cNvSpPr>
            <a:spLocks noChangeShapeType="1"/>
          </p:cNvSpPr>
          <p:nvPr/>
        </p:nvSpPr>
        <p:spPr bwMode="auto">
          <a:xfrm>
            <a:off x="9207500" y="1419514"/>
            <a:ext cx="0" cy="5867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3" name="Line 9"/>
          <p:cNvSpPr>
            <a:spLocks noChangeShapeType="1"/>
          </p:cNvSpPr>
          <p:nvPr/>
        </p:nvSpPr>
        <p:spPr bwMode="auto">
          <a:xfrm>
            <a:off x="5632450" y="1429039"/>
            <a:ext cx="4763" cy="58769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4" name="Line 10"/>
          <p:cNvSpPr>
            <a:spLocks noChangeShapeType="1"/>
          </p:cNvSpPr>
          <p:nvPr/>
        </p:nvSpPr>
        <p:spPr bwMode="auto">
          <a:xfrm>
            <a:off x="6223000" y="1429039"/>
            <a:ext cx="0" cy="58864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5" name="Line 11"/>
          <p:cNvSpPr>
            <a:spLocks noChangeShapeType="1"/>
          </p:cNvSpPr>
          <p:nvPr/>
        </p:nvSpPr>
        <p:spPr bwMode="auto">
          <a:xfrm>
            <a:off x="5024438" y="1221077"/>
            <a:ext cx="0" cy="60753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6" name="Line 12"/>
          <p:cNvSpPr>
            <a:spLocks noChangeShapeType="1"/>
          </p:cNvSpPr>
          <p:nvPr/>
        </p:nvSpPr>
        <p:spPr bwMode="auto">
          <a:xfrm>
            <a:off x="2030413" y="1235364"/>
            <a:ext cx="0" cy="60610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7" name="Text Box 13"/>
          <p:cNvSpPr txBox="1">
            <a:spLocks noChangeArrowheads="1"/>
          </p:cNvSpPr>
          <p:nvPr/>
        </p:nvSpPr>
        <p:spPr bwMode="auto">
          <a:xfrm>
            <a:off x="862013" y="706727"/>
            <a:ext cx="1674812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90000"/>
              </a:spcBef>
            </a:pPr>
            <a:r>
              <a:rPr lang="es-ES_tradnl" altLang="es-MX" sz="700" b="1"/>
              <a:t>NOMBRE UNIDAD:</a:t>
            </a:r>
            <a:endParaRPr lang="es-ES_tradnl" altLang="es-MX" sz="800" b="1"/>
          </a:p>
        </p:txBody>
      </p:sp>
      <p:sp>
        <p:nvSpPr>
          <p:cNvPr id="3088" name="Line 14"/>
          <p:cNvSpPr>
            <a:spLocks noChangeShapeType="1"/>
          </p:cNvSpPr>
          <p:nvPr/>
        </p:nvSpPr>
        <p:spPr bwMode="auto">
          <a:xfrm>
            <a:off x="901700" y="1913227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9" name="Line 15"/>
          <p:cNvSpPr>
            <a:spLocks noChangeShapeType="1"/>
          </p:cNvSpPr>
          <p:nvPr/>
        </p:nvSpPr>
        <p:spPr bwMode="auto">
          <a:xfrm>
            <a:off x="906463" y="2321214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0" name="Line 16"/>
          <p:cNvSpPr>
            <a:spLocks noChangeShapeType="1"/>
          </p:cNvSpPr>
          <p:nvPr/>
        </p:nvSpPr>
        <p:spPr bwMode="auto">
          <a:xfrm>
            <a:off x="900113" y="3972214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1" name="Line 17"/>
          <p:cNvSpPr>
            <a:spLocks noChangeShapeType="1"/>
          </p:cNvSpPr>
          <p:nvPr/>
        </p:nvSpPr>
        <p:spPr bwMode="auto">
          <a:xfrm>
            <a:off x="906463" y="4184939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2" name="Line 18"/>
          <p:cNvSpPr>
            <a:spLocks noChangeShapeType="1"/>
          </p:cNvSpPr>
          <p:nvPr/>
        </p:nvSpPr>
        <p:spPr bwMode="auto">
          <a:xfrm>
            <a:off x="906463" y="6451889"/>
            <a:ext cx="113061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3" name="Line 19"/>
          <p:cNvSpPr>
            <a:spLocks noChangeShapeType="1"/>
          </p:cNvSpPr>
          <p:nvPr/>
        </p:nvSpPr>
        <p:spPr bwMode="auto">
          <a:xfrm>
            <a:off x="900113" y="5829589"/>
            <a:ext cx="113061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4" name="Line 20"/>
          <p:cNvSpPr>
            <a:spLocks noChangeShapeType="1"/>
          </p:cNvSpPr>
          <p:nvPr/>
        </p:nvSpPr>
        <p:spPr bwMode="auto">
          <a:xfrm>
            <a:off x="900113" y="6042314"/>
            <a:ext cx="113061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5" name="Line 21"/>
          <p:cNvSpPr>
            <a:spLocks noChangeShapeType="1"/>
          </p:cNvSpPr>
          <p:nvPr/>
        </p:nvSpPr>
        <p:spPr bwMode="auto">
          <a:xfrm>
            <a:off x="900113" y="6248689"/>
            <a:ext cx="11287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6" name="Line 22"/>
          <p:cNvSpPr>
            <a:spLocks noChangeShapeType="1"/>
          </p:cNvSpPr>
          <p:nvPr/>
        </p:nvSpPr>
        <p:spPr bwMode="auto">
          <a:xfrm>
            <a:off x="906463" y="7072602"/>
            <a:ext cx="113061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7" name="Line 24"/>
          <p:cNvSpPr>
            <a:spLocks noChangeShapeType="1"/>
          </p:cNvSpPr>
          <p:nvPr/>
        </p:nvSpPr>
        <p:spPr bwMode="auto">
          <a:xfrm>
            <a:off x="3821113" y="1417927"/>
            <a:ext cx="0" cy="58880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8" name="Line 25"/>
          <p:cNvSpPr>
            <a:spLocks noChangeShapeType="1"/>
          </p:cNvSpPr>
          <p:nvPr/>
        </p:nvSpPr>
        <p:spPr bwMode="auto">
          <a:xfrm>
            <a:off x="919163" y="3772189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9" name="Line 26"/>
          <p:cNvSpPr>
            <a:spLocks noChangeShapeType="1"/>
          </p:cNvSpPr>
          <p:nvPr/>
        </p:nvSpPr>
        <p:spPr bwMode="auto">
          <a:xfrm>
            <a:off x="900113" y="6655089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0" name="Line 27"/>
          <p:cNvSpPr>
            <a:spLocks noChangeShapeType="1"/>
          </p:cNvSpPr>
          <p:nvPr/>
        </p:nvSpPr>
        <p:spPr bwMode="auto">
          <a:xfrm>
            <a:off x="900113" y="6870989"/>
            <a:ext cx="11287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1" name="Line 28"/>
          <p:cNvSpPr>
            <a:spLocks noChangeShapeType="1"/>
          </p:cNvSpPr>
          <p:nvPr/>
        </p:nvSpPr>
        <p:spPr bwMode="auto">
          <a:xfrm flipH="1">
            <a:off x="901700" y="1036927"/>
            <a:ext cx="113077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2" name="Line 29"/>
          <p:cNvSpPr>
            <a:spLocks noChangeShapeType="1"/>
          </p:cNvSpPr>
          <p:nvPr/>
        </p:nvSpPr>
        <p:spPr bwMode="auto">
          <a:xfrm>
            <a:off x="9339263" y="713077"/>
            <a:ext cx="0" cy="3286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3" name="Text Box 32"/>
          <p:cNvSpPr txBox="1">
            <a:spLocks noChangeArrowheads="1"/>
          </p:cNvSpPr>
          <p:nvPr/>
        </p:nvSpPr>
        <p:spPr bwMode="auto">
          <a:xfrm>
            <a:off x="9320213" y="695614"/>
            <a:ext cx="77787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altLang="es-MX" sz="700" b="1"/>
              <a:t>SERVICIO:</a:t>
            </a:r>
          </a:p>
        </p:txBody>
      </p:sp>
      <p:sp>
        <p:nvSpPr>
          <p:cNvPr id="3104" name="Line 35"/>
          <p:cNvSpPr>
            <a:spLocks noChangeShapeType="1"/>
          </p:cNvSpPr>
          <p:nvPr/>
        </p:nvSpPr>
        <p:spPr bwMode="auto">
          <a:xfrm>
            <a:off x="1428750" y="1227427"/>
            <a:ext cx="1018381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5" name="Line 36"/>
          <p:cNvSpPr>
            <a:spLocks noChangeShapeType="1"/>
          </p:cNvSpPr>
          <p:nvPr/>
        </p:nvSpPr>
        <p:spPr bwMode="auto">
          <a:xfrm>
            <a:off x="901700" y="2113252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6" name="Line 37"/>
          <p:cNvSpPr>
            <a:spLocks noChangeShapeType="1"/>
          </p:cNvSpPr>
          <p:nvPr/>
        </p:nvSpPr>
        <p:spPr bwMode="auto">
          <a:xfrm>
            <a:off x="2630488" y="1421102"/>
            <a:ext cx="0" cy="58975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7" name="Text Box 49"/>
          <p:cNvSpPr txBox="1">
            <a:spLocks noChangeArrowheads="1"/>
          </p:cNvSpPr>
          <p:nvPr/>
        </p:nvSpPr>
        <p:spPr bwMode="auto">
          <a:xfrm>
            <a:off x="1377950" y="1317914"/>
            <a:ext cx="7223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EXISTENCIA ANTERIOR</a:t>
            </a:r>
          </a:p>
        </p:txBody>
      </p:sp>
      <p:sp>
        <p:nvSpPr>
          <p:cNvPr id="3108" name="Line 53"/>
          <p:cNvSpPr>
            <a:spLocks noChangeShapeType="1"/>
          </p:cNvSpPr>
          <p:nvPr/>
        </p:nvSpPr>
        <p:spPr bwMode="auto">
          <a:xfrm>
            <a:off x="911225" y="2532352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9" name="Line 54"/>
          <p:cNvSpPr>
            <a:spLocks noChangeShapeType="1"/>
          </p:cNvSpPr>
          <p:nvPr/>
        </p:nvSpPr>
        <p:spPr bwMode="auto">
          <a:xfrm>
            <a:off x="915988" y="2940339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0" name="Line 55"/>
          <p:cNvSpPr>
            <a:spLocks noChangeShapeType="1"/>
          </p:cNvSpPr>
          <p:nvPr/>
        </p:nvSpPr>
        <p:spPr bwMode="auto">
          <a:xfrm>
            <a:off x="911225" y="2732377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1" name="Line 56"/>
          <p:cNvSpPr>
            <a:spLocks noChangeShapeType="1"/>
          </p:cNvSpPr>
          <p:nvPr/>
        </p:nvSpPr>
        <p:spPr bwMode="auto">
          <a:xfrm>
            <a:off x="911225" y="3151477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2" name="Line 57"/>
          <p:cNvSpPr>
            <a:spLocks noChangeShapeType="1"/>
          </p:cNvSpPr>
          <p:nvPr/>
        </p:nvSpPr>
        <p:spPr bwMode="auto">
          <a:xfrm>
            <a:off x="915988" y="3559464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3" name="Line 58"/>
          <p:cNvSpPr>
            <a:spLocks noChangeShapeType="1"/>
          </p:cNvSpPr>
          <p:nvPr/>
        </p:nvSpPr>
        <p:spPr bwMode="auto">
          <a:xfrm>
            <a:off x="911225" y="3351502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4" name="Line 59"/>
          <p:cNvSpPr>
            <a:spLocks noChangeShapeType="1"/>
          </p:cNvSpPr>
          <p:nvPr/>
        </p:nvSpPr>
        <p:spPr bwMode="auto">
          <a:xfrm>
            <a:off x="909638" y="5010439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5" name="Line 60"/>
          <p:cNvSpPr>
            <a:spLocks noChangeShapeType="1"/>
          </p:cNvSpPr>
          <p:nvPr/>
        </p:nvSpPr>
        <p:spPr bwMode="auto">
          <a:xfrm>
            <a:off x="915988" y="5213639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6" name="Line 61"/>
          <p:cNvSpPr>
            <a:spLocks noChangeShapeType="1"/>
          </p:cNvSpPr>
          <p:nvPr/>
        </p:nvSpPr>
        <p:spPr bwMode="auto">
          <a:xfrm>
            <a:off x="928688" y="4800889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7" name="Line 62"/>
          <p:cNvSpPr>
            <a:spLocks noChangeShapeType="1"/>
          </p:cNvSpPr>
          <p:nvPr/>
        </p:nvSpPr>
        <p:spPr bwMode="auto">
          <a:xfrm>
            <a:off x="925513" y="4588164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8" name="Line 63"/>
          <p:cNvSpPr>
            <a:spLocks noChangeShapeType="1"/>
          </p:cNvSpPr>
          <p:nvPr/>
        </p:nvSpPr>
        <p:spPr bwMode="auto">
          <a:xfrm>
            <a:off x="920750" y="4389727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9" name="Line 64"/>
          <p:cNvSpPr>
            <a:spLocks noChangeShapeType="1"/>
          </p:cNvSpPr>
          <p:nvPr/>
        </p:nvSpPr>
        <p:spPr bwMode="auto">
          <a:xfrm>
            <a:off x="919163" y="5420014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0" name="Line 65"/>
          <p:cNvSpPr>
            <a:spLocks noChangeShapeType="1"/>
          </p:cNvSpPr>
          <p:nvPr/>
        </p:nvSpPr>
        <p:spPr bwMode="auto">
          <a:xfrm>
            <a:off x="912813" y="5632739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1" name="Text Box 66"/>
          <p:cNvSpPr txBox="1">
            <a:spLocks noChangeArrowheads="1"/>
          </p:cNvSpPr>
          <p:nvPr/>
        </p:nvSpPr>
        <p:spPr bwMode="auto">
          <a:xfrm>
            <a:off x="928688" y="1289339"/>
            <a:ext cx="471487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D Í A</a:t>
            </a:r>
          </a:p>
        </p:txBody>
      </p:sp>
      <p:sp>
        <p:nvSpPr>
          <p:cNvPr id="3122" name="Text Box 67"/>
          <p:cNvSpPr txBox="1">
            <a:spLocks noChangeArrowheads="1"/>
          </p:cNvSpPr>
          <p:nvPr/>
        </p:nvSpPr>
        <p:spPr bwMode="auto">
          <a:xfrm>
            <a:off x="852488" y="7061489"/>
            <a:ext cx="947737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altLang="es-MX" sz="800" b="1"/>
              <a:t>T O T A L</a:t>
            </a:r>
          </a:p>
        </p:txBody>
      </p:sp>
      <p:sp>
        <p:nvSpPr>
          <p:cNvPr id="3123" name="Line 69"/>
          <p:cNvSpPr>
            <a:spLocks noChangeShapeType="1"/>
          </p:cNvSpPr>
          <p:nvPr/>
        </p:nvSpPr>
        <p:spPr bwMode="auto">
          <a:xfrm>
            <a:off x="1431925" y="1054561"/>
            <a:ext cx="0" cy="6238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4" name="Line 70"/>
          <p:cNvSpPr>
            <a:spLocks noChangeShapeType="1"/>
          </p:cNvSpPr>
          <p:nvPr/>
        </p:nvSpPr>
        <p:spPr bwMode="auto">
          <a:xfrm>
            <a:off x="9809163" y="1222664"/>
            <a:ext cx="0" cy="6064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5" name="Line 71"/>
          <p:cNvSpPr>
            <a:spLocks noChangeShapeType="1"/>
          </p:cNvSpPr>
          <p:nvPr/>
        </p:nvSpPr>
        <p:spPr bwMode="auto">
          <a:xfrm>
            <a:off x="10421938" y="1224252"/>
            <a:ext cx="0" cy="60721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6" name="Line 72"/>
          <p:cNvSpPr>
            <a:spLocks noChangeShapeType="1"/>
          </p:cNvSpPr>
          <p:nvPr/>
        </p:nvSpPr>
        <p:spPr bwMode="auto">
          <a:xfrm>
            <a:off x="3227388" y="1430627"/>
            <a:ext cx="0" cy="58848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7" name="Line 73"/>
          <p:cNvSpPr>
            <a:spLocks noChangeShapeType="1"/>
          </p:cNvSpPr>
          <p:nvPr/>
        </p:nvSpPr>
        <p:spPr bwMode="auto">
          <a:xfrm>
            <a:off x="4425950" y="1414752"/>
            <a:ext cx="0" cy="58721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8" name="Line 74"/>
          <p:cNvSpPr>
            <a:spLocks noChangeShapeType="1"/>
          </p:cNvSpPr>
          <p:nvPr/>
        </p:nvSpPr>
        <p:spPr bwMode="auto">
          <a:xfrm>
            <a:off x="7423150" y="1430627"/>
            <a:ext cx="0" cy="58848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9" name="Line 75"/>
          <p:cNvSpPr>
            <a:spLocks noChangeShapeType="1"/>
          </p:cNvSpPr>
          <p:nvPr/>
        </p:nvSpPr>
        <p:spPr bwMode="auto">
          <a:xfrm>
            <a:off x="8020050" y="1421102"/>
            <a:ext cx="0" cy="58943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0" name="Text Box 76"/>
          <p:cNvSpPr txBox="1">
            <a:spLocks noChangeArrowheads="1"/>
          </p:cNvSpPr>
          <p:nvPr/>
        </p:nvSpPr>
        <p:spPr bwMode="auto">
          <a:xfrm>
            <a:off x="1985963" y="1429039"/>
            <a:ext cx="685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CONSULTA</a:t>
            </a:r>
          </a:p>
          <a:p>
            <a:pPr algn="ctr"/>
            <a:r>
              <a:rPr lang="es-ES_tradnl" altLang="es-MX" sz="700" b="1"/>
              <a:t>EXTERNA</a:t>
            </a:r>
          </a:p>
        </p:txBody>
      </p:sp>
      <p:sp>
        <p:nvSpPr>
          <p:cNvPr id="3131" name="Text Box 77"/>
          <p:cNvSpPr txBox="1">
            <a:spLocks noChangeArrowheads="1"/>
          </p:cNvSpPr>
          <p:nvPr/>
        </p:nvSpPr>
        <p:spPr bwMode="auto">
          <a:xfrm>
            <a:off x="2546350" y="1486189"/>
            <a:ext cx="750888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URGENCIAS</a:t>
            </a:r>
          </a:p>
        </p:txBody>
      </p:sp>
      <p:sp>
        <p:nvSpPr>
          <p:cNvPr id="3132" name="Text Box 78"/>
          <p:cNvSpPr txBox="1">
            <a:spLocks noChangeArrowheads="1"/>
          </p:cNvSpPr>
          <p:nvPr/>
        </p:nvSpPr>
        <p:spPr bwMode="auto">
          <a:xfrm>
            <a:off x="3192463" y="1429039"/>
            <a:ext cx="6492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OTRA</a:t>
            </a:r>
          </a:p>
          <a:p>
            <a:pPr algn="ctr"/>
            <a:r>
              <a:rPr lang="es-ES_tradnl" altLang="es-MX" sz="700" b="1"/>
              <a:t>UNIDAD</a:t>
            </a:r>
          </a:p>
        </p:txBody>
      </p:sp>
      <p:sp>
        <p:nvSpPr>
          <p:cNvPr id="3133" name="Text Box 79"/>
          <p:cNvSpPr txBox="1">
            <a:spLocks noChangeArrowheads="1"/>
          </p:cNvSpPr>
          <p:nvPr/>
        </p:nvSpPr>
        <p:spPr bwMode="auto">
          <a:xfrm>
            <a:off x="3762375" y="1429039"/>
            <a:ext cx="704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OTRO</a:t>
            </a:r>
          </a:p>
          <a:p>
            <a:pPr algn="ctr"/>
            <a:r>
              <a:rPr lang="es-ES_tradnl" altLang="es-MX" sz="700" b="1"/>
              <a:t>SERVICIO</a:t>
            </a:r>
          </a:p>
        </p:txBody>
      </p:sp>
      <p:sp>
        <p:nvSpPr>
          <p:cNvPr id="3134" name="Text Box 80"/>
          <p:cNvSpPr txBox="1">
            <a:spLocks noChangeArrowheads="1"/>
          </p:cNvSpPr>
          <p:nvPr/>
        </p:nvSpPr>
        <p:spPr bwMode="auto">
          <a:xfrm>
            <a:off x="4408488" y="1467139"/>
            <a:ext cx="620712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 b="1"/>
              <a:t>T O T A L</a:t>
            </a:r>
          </a:p>
        </p:txBody>
      </p:sp>
      <p:sp>
        <p:nvSpPr>
          <p:cNvPr id="3135" name="Text Box 81"/>
          <p:cNvSpPr txBox="1">
            <a:spLocks noChangeArrowheads="1"/>
          </p:cNvSpPr>
          <p:nvPr/>
        </p:nvSpPr>
        <p:spPr bwMode="auto">
          <a:xfrm>
            <a:off x="4956175" y="1463964"/>
            <a:ext cx="725488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CURACIÓN</a:t>
            </a:r>
          </a:p>
        </p:txBody>
      </p:sp>
      <p:sp>
        <p:nvSpPr>
          <p:cNvPr id="3136" name="Text Box 82"/>
          <p:cNvSpPr txBox="1">
            <a:spLocks noChangeArrowheads="1"/>
          </p:cNvSpPr>
          <p:nvPr/>
        </p:nvSpPr>
        <p:spPr bwMode="auto">
          <a:xfrm>
            <a:off x="5607050" y="1463964"/>
            <a:ext cx="64770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MEJORÍA</a:t>
            </a:r>
          </a:p>
        </p:txBody>
      </p:sp>
      <p:sp>
        <p:nvSpPr>
          <p:cNvPr id="3137" name="Text Box 83"/>
          <p:cNvSpPr txBox="1">
            <a:spLocks noChangeArrowheads="1"/>
          </p:cNvSpPr>
          <p:nvPr/>
        </p:nvSpPr>
        <p:spPr bwMode="auto">
          <a:xfrm>
            <a:off x="6205538" y="1409989"/>
            <a:ext cx="6492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VOLUN-TARIO</a:t>
            </a:r>
          </a:p>
        </p:txBody>
      </p:sp>
      <p:sp>
        <p:nvSpPr>
          <p:cNvPr id="3138" name="Text Box 84"/>
          <p:cNvSpPr txBox="1">
            <a:spLocks noChangeArrowheads="1"/>
          </p:cNvSpPr>
          <p:nvPr/>
        </p:nvSpPr>
        <p:spPr bwMode="auto">
          <a:xfrm>
            <a:off x="6813550" y="1384589"/>
            <a:ext cx="6477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 b="1"/>
              <a:t>PASE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 b="1"/>
              <a:t>A OTRA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 b="1"/>
              <a:t>UNIDAD</a:t>
            </a:r>
          </a:p>
        </p:txBody>
      </p:sp>
      <p:sp>
        <p:nvSpPr>
          <p:cNvPr id="3139" name="Line 85"/>
          <p:cNvSpPr>
            <a:spLocks noChangeShapeType="1"/>
          </p:cNvSpPr>
          <p:nvPr/>
        </p:nvSpPr>
        <p:spPr bwMode="auto">
          <a:xfrm>
            <a:off x="6354763" y="703552"/>
            <a:ext cx="0" cy="3286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0" name="Text Box 86"/>
          <p:cNvSpPr txBox="1">
            <a:spLocks noChangeArrowheads="1"/>
          </p:cNvSpPr>
          <p:nvPr/>
        </p:nvSpPr>
        <p:spPr bwMode="auto">
          <a:xfrm>
            <a:off x="6335713" y="705139"/>
            <a:ext cx="77787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altLang="es-MX" sz="700" b="1"/>
              <a:t>CLUES:</a:t>
            </a:r>
          </a:p>
        </p:txBody>
      </p:sp>
      <p:sp>
        <p:nvSpPr>
          <p:cNvPr id="3141" name="Line 87"/>
          <p:cNvSpPr>
            <a:spLocks noChangeShapeType="1"/>
          </p:cNvSpPr>
          <p:nvPr/>
        </p:nvSpPr>
        <p:spPr bwMode="auto">
          <a:xfrm>
            <a:off x="2025650" y="1416339"/>
            <a:ext cx="77882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2" name="Text Box 89"/>
          <p:cNvSpPr txBox="1">
            <a:spLocks noChangeArrowheads="1"/>
          </p:cNvSpPr>
          <p:nvPr/>
        </p:nvSpPr>
        <p:spPr bwMode="auto">
          <a:xfrm>
            <a:off x="7345363" y="1473489"/>
            <a:ext cx="738187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DEFUNCIÓN</a:t>
            </a:r>
          </a:p>
        </p:txBody>
      </p:sp>
      <p:sp>
        <p:nvSpPr>
          <p:cNvPr id="3143" name="Text Box 90"/>
          <p:cNvSpPr txBox="1">
            <a:spLocks noChangeArrowheads="1"/>
          </p:cNvSpPr>
          <p:nvPr/>
        </p:nvSpPr>
        <p:spPr bwMode="auto">
          <a:xfrm>
            <a:off x="7994650" y="1473489"/>
            <a:ext cx="674688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SUBTOTAL</a:t>
            </a:r>
          </a:p>
        </p:txBody>
      </p:sp>
      <p:sp>
        <p:nvSpPr>
          <p:cNvPr id="3144" name="Text Box 91"/>
          <p:cNvSpPr txBox="1">
            <a:spLocks noChangeArrowheads="1"/>
          </p:cNvSpPr>
          <p:nvPr/>
        </p:nvSpPr>
        <p:spPr bwMode="auto">
          <a:xfrm>
            <a:off x="8594725" y="1378239"/>
            <a:ext cx="6477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 b="1"/>
              <a:t>PASE A 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 b="1"/>
              <a:t>OTRO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 b="1"/>
              <a:t>SERVICIO</a:t>
            </a:r>
          </a:p>
        </p:txBody>
      </p:sp>
      <p:sp>
        <p:nvSpPr>
          <p:cNvPr id="3145" name="Text Box 92"/>
          <p:cNvSpPr txBox="1">
            <a:spLocks noChangeArrowheads="1"/>
          </p:cNvSpPr>
          <p:nvPr/>
        </p:nvSpPr>
        <p:spPr bwMode="auto">
          <a:xfrm>
            <a:off x="9170988" y="1462377"/>
            <a:ext cx="698500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TOTAL</a:t>
            </a:r>
          </a:p>
        </p:txBody>
      </p:sp>
      <p:sp>
        <p:nvSpPr>
          <p:cNvPr id="3146" name="Text Box 93"/>
          <p:cNvSpPr txBox="1">
            <a:spLocks noChangeArrowheads="1"/>
          </p:cNvSpPr>
          <p:nvPr/>
        </p:nvSpPr>
        <p:spPr bwMode="auto">
          <a:xfrm>
            <a:off x="9791700" y="1270289"/>
            <a:ext cx="673100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 dirty="0"/>
              <a:t>INGRESOS</a:t>
            </a:r>
          </a:p>
          <a:p>
            <a:pPr algn="ctr"/>
            <a:r>
              <a:rPr lang="es-ES_tradnl" altLang="es-MX" sz="700" b="1" dirty="0"/>
              <a:t>EGRESOS</a:t>
            </a:r>
          </a:p>
          <a:p>
            <a:pPr algn="ctr"/>
            <a:r>
              <a:rPr lang="es-ES_tradnl" altLang="es-MX" sz="700" b="1" dirty="0"/>
              <a:t>MISMO DÍA</a:t>
            </a:r>
          </a:p>
        </p:txBody>
      </p:sp>
      <p:sp>
        <p:nvSpPr>
          <p:cNvPr id="3147" name="Text Box 94"/>
          <p:cNvSpPr txBox="1">
            <a:spLocks noChangeArrowheads="1"/>
          </p:cNvSpPr>
          <p:nvPr/>
        </p:nvSpPr>
        <p:spPr bwMode="auto">
          <a:xfrm>
            <a:off x="10358438" y="1311564"/>
            <a:ext cx="7318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EXISTENCIA</a:t>
            </a:r>
          </a:p>
          <a:p>
            <a:pPr algn="ctr"/>
            <a:r>
              <a:rPr lang="es-ES_tradnl" altLang="es-MX" sz="700" b="1"/>
              <a:t>ACTUAL</a:t>
            </a:r>
          </a:p>
        </p:txBody>
      </p:sp>
      <p:sp>
        <p:nvSpPr>
          <p:cNvPr id="3148" name="Text Box 95"/>
          <p:cNvSpPr txBox="1">
            <a:spLocks noChangeArrowheads="1"/>
          </p:cNvSpPr>
          <p:nvPr/>
        </p:nvSpPr>
        <p:spPr bwMode="auto">
          <a:xfrm>
            <a:off x="5013325" y="1236952"/>
            <a:ext cx="47879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E  G  R  E  S  O  S</a:t>
            </a:r>
          </a:p>
        </p:txBody>
      </p:sp>
      <p:sp>
        <p:nvSpPr>
          <p:cNvPr id="3149" name="Text Box 96"/>
          <p:cNvSpPr txBox="1">
            <a:spLocks noChangeArrowheads="1"/>
          </p:cNvSpPr>
          <p:nvPr/>
        </p:nvSpPr>
        <p:spPr bwMode="auto">
          <a:xfrm>
            <a:off x="11498263" y="1197264"/>
            <a:ext cx="8302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 b="1"/>
              <a:t>CAMAS</a:t>
            </a:r>
          </a:p>
          <a:p>
            <a:pPr algn="ctr"/>
            <a:r>
              <a:rPr lang="es-ES_tradnl" altLang="es-MX" sz="600" b="1"/>
              <a:t>CENSABLES</a:t>
            </a:r>
          </a:p>
          <a:p>
            <a:pPr algn="ctr"/>
            <a:r>
              <a:rPr lang="es-ES_tradnl" altLang="es-MX" sz="600" b="1"/>
              <a:t>EN SERVICIO</a:t>
            </a:r>
          </a:p>
        </p:txBody>
      </p:sp>
      <p:sp>
        <p:nvSpPr>
          <p:cNvPr id="3150" name="Text Box 97"/>
          <p:cNvSpPr txBox="1">
            <a:spLocks noChangeArrowheads="1"/>
          </p:cNvSpPr>
          <p:nvPr/>
        </p:nvSpPr>
        <p:spPr bwMode="auto">
          <a:xfrm>
            <a:off x="10950575" y="1273464"/>
            <a:ext cx="733425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TOTAL DE</a:t>
            </a:r>
          </a:p>
          <a:p>
            <a:pPr algn="ctr"/>
            <a:r>
              <a:rPr lang="es-ES_tradnl" altLang="es-MX" sz="700" b="1"/>
              <a:t>DÍAS</a:t>
            </a:r>
          </a:p>
          <a:p>
            <a:pPr algn="ctr"/>
            <a:r>
              <a:rPr lang="es-ES_tradnl" altLang="es-MX" sz="700" b="1"/>
              <a:t>PACIENTE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 en blanco">
  <a:themeElements>
    <a:clrScheme name="Presentación en blanc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esentación en blanco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ción en blanc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Office\Plantillas\Presentación en blanco.pot</Template>
  <TotalTime>927</TotalTime>
  <Words>130</Words>
  <Application>Microsoft Office PowerPoint</Application>
  <PresentationFormat>Personalizado</PresentationFormat>
  <Paragraphs>41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Times New Roman</vt:lpstr>
      <vt:lpstr>Presentación en blanco</vt:lpstr>
      <vt:lpstr>Presentación de PowerPoint</vt:lpstr>
    </vt:vector>
  </TitlesOfParts>
  <Company>DGEI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Lic. Raul Wong Luna</dc:creator>
  <cp:lastModifiedBy>Alicia Mercado Sandoval</cp:lastModifiedBy>
  <cp:revision>76</cp:revision>
  <cp:lastPrinted>2016-10-18T01:11:27Z</cp:lastPrinted>
  <dcterms:created xsi:type="dcterms:W3CDTF">1999-08-26T18:48:18Z</dcterms:created>
  <dcterms:modified xsi:type="dcterms:W3CDTF">2024-12-06T21:07:31Z</dcterms:modified>
</cp:coreProperties>
</file>